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712" autoAdjust="0"/>
  </p:normalViewPr>
  <p:slideViewPr>
    <p:cSldViewPr>
      <p:cViewPr>
        <p:scale>
          <a:sx n="100" d="100"/>
          <a:sy n="100" d="100"/>
        </p:scale>
        <p:origin x="-267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2" hidden="1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2560" cy="2989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2560" cy="38653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5"/>
          <p:cNvSpPr/>
          <p:nvPr/>
        </p:nvSpPr>
        <p:spPr>
          <a:xfrm>
            <a:off x="0" y="3866760"/>
            <a:ext cx="9142560" cy="298980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6"/>
          <p:cNvSpPr/>
          <p:nvPr/>
        </p:nvSpPr>
        <p:spPr>
          <a:xfrm>
            <a:off x="0" y="0"/>
            <a:ext cx="9142560" cy="38653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7"/>
          <p:cNvSpPr/>
          <p:nvPr/>
        </p:nvSpPr>
        <p:spPr>
          <a:xfrm>
            <a:off x="0" y="2652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8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23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214640" y="4221000"/>
            <a:ext cx="6399360" cy="12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   Бюджет муниципального образования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 err="1" smtClean="0">
                <a:solidFill>
                  <a:srgbClr val="212745"/>
                </a:solidFill>
                <a:latin typeface="Times New Roman"/>
                <a:ea typeface="DejaVu Sans"/>
              </a:rPr>
              <a:t>Славновское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 сельское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поселение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района Республики Крым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 на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2025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2026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и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2027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годов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23640" y="908640"/>
            <a:ext cx="842364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Trebuchet MS"/>
                <a:ea typeface="DejaVu Sans"/>
              </a:rPr>
              <a:t>Бюджет для граждан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426" name="CustomShape 1"/>
          <p:cNvSpPr/>
          <p:nvPr/>
        </p:nvSpPr>
        <p:spPr>
          <a:xfrm>
            <a:off x="298800" y="403560"/>
            <a:ext cx="8346240" cy="47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Возможности влияния гражданина на состав бюджета</a:t>
            </a:r>
            <a:endParaRPr lang="ru-RU" sz="24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 rot="5400000">
            <a:off x="1823040" y="4379400"/>
            <a:ext cx="1409760" cy="109296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lin ang="108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-5400000" lIns="12600" tIns="12600" rIns="12600" bIns="1260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3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 rot="5400000">
            <a:off x="5082840" y="2327760"/>
            <a:ext cx="1121760" cy="490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-5400000" lIns="128160" tIns="11520" rIns="11520" bIns="11520" anchor="ctr"/>
          <a:lstStyle/>
          <a:p>
            <a:pPr marL="171360" lvl="1" indent="-169920">
              <a:lnSpc>
                <a:spcPct val="90000"/>
              </a:lnSpc>
              <a:spcAft>
                <a:spcPts val="269"/>
              </a:spcAft>
              <a:buClr>
                <a:srgbClr val="000000"/>
              </a:buClr>
              <a:buFont typeface="Symbol"/>
              <a:buChar char=""/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4429132"/>
            <a:ext cx="46434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60" lvl="1" indent="-169920">
              <a:lnSpc>
                <a:spcPct val="90000"/>
              </a:lnSpc>
              <a:spcAft>
                <a:spcPts val="269"/>
              </a:spcAft>
              <a:buClr>
                <a:srgbClr val="000000"/>
              </a:buClr>
              <a:buFont typeface="Symbol"/>
              <a:buChar char=""/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Общественные обсуждения муниципальных программ</a:t>
            </a:r>
            <a:endParaRPr lang="ru-RU" spc="-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1064880" y="81720"/>
            <a:ext cx="711828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Основные характеристики бюджета муниципального образования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Славновское сельское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поселение </a:t>
            </a:r>
            <a:r>
              <a:rPr lang="ru-RU" sz="2000" b="1" spc="-1" dirty="0">
                <a:solidFill>
                  <a:srgbClr val="12B2EB"/>
                </a:solidFill>
                <a:latin typeface="Trebuchet MS"/>
                <a:ea typeface="DejaVu Sans"/>
              </a:rPr>
              <a:t>Р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аздольненского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2026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2027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годов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458640" y="1337760"/>
            <a:ext cx="7805520" cy="44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/>
          </a:gradFill>
          <a:ln>
            <a:solidFill>
              <a:srgbClr val="C0C6F1"/>
            </a:solidFill>
            <a:round/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3"/>
          <p:cNvSpPr/>
          <p:nvPr/>
        </p:nvSpPr>
        <p:spPr>
          <a:xfrm>
            <a:off x="458640" y="1700640"/>
            <a:ext cx="2527560" cy="72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Показатели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363600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2025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3852000" y="494100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4" name="CustomShape 6"/>
          <p:cNvSpPr/>
          <p:nvPr/>
        </p:nvSpPr>
        <p:spPr>
          <a:xfrm>
            <a:off x="458640" y="2759760"/>
            <a:ext cx="2527560" cy="6379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тыс. рублей.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5" name="CustomShape 7"/>
          <p:cNvSpPr/>
          <p:nvPr/>
        </p:nvSpPr>
        <p:spPr>
          <a:xfrm>
            <a:off x="458640" y="3717000"/>
            <a:ext cx="2527560" cy="6379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тыс. рублей.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6" name="CustomShape 8"/>
          <p:cNvSpPr/>
          <p:nvPr/>
        </p:nvSpPr>
        <p:spPr>
          <a:xfrm>
            <a:off x="458640" y="4869000"/>
            <a:ext cx="2527560" cy="57600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Дефицит(-), Профицит(+),                 тыс. рублей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7" name="CustomShape 9"/>
          <p:cNvSpPr/>
          <p:nvPr/>
        </p:nvSpPr>
        <p:spPr>
          <a:xfrm flipH="1">
            <a:off x="3852000" y="2759760"/>
            <a:ext cx="1512088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9782,67600 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38" name="CustomShape 10"/>
          <p:cNvSpPr/>
          <p:nvPr/>
        </p:nvSpPr>
        <p:spPr>
          <a:xfrm flipH="1">
            <a:off x="392220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20102,44344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39" name="CustomShape 11"/>
          <p:cNvSpPr/>
          <p:nvPr/>
        </p:nvSpPr>
        <p:spPr>
          <a:xfrm>
            <a:off x="541044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2026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0" name="CustomShape 12"/>
          <p:cNvSpPr/>
          <p:nvPr/>
        </p:nvSpPr>
        <p:spPr>
          <a:xfrm>
            <a:off x="723636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2027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1" name="CustomShape 13"/>
          <p:cNvSpPr/>
          <p:nvPr/>
        </p:nvSpPr>
        <p:spPr>
          <a:xfrm flipH="1">
            <a:off x="5614920" y="277128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10133,27900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2" name="CustomShape 14"/>
          <p:cNvSpPr/>
          <p:nvPr/>
        </p:nvSpPr>
        <p:spPr>
          <a:xfrm flipH="1">
            <a:off x="7398000" y="27597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10507,88200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3" name="CustomShape 15"/>
          <p:cNvSpPr/>
          <p:nvPr/>
        </p:nvSpPr>
        <p:spPr>
          <a:xfrm flipH="1">
            <a:off x="557208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12779,88995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4" name="CustomShape 16"/>
          <p:cNvSpPr/>
          <p:nvPr/>
        </p:nvSpPr>
        <p:spPr>
          <a:xfrm flipH="1">
            <a:off x="739800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13032,11030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5" name="CustomShape 17"/>
          <p:cNvSpPr/>
          <p:nvPr/>
        </p:nvSpPr>
        <p:spPr>
          <a:xfrm>
            <a:off x="5530320" y="492444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46" name="CustomShape 18"/>
          <p:cNvSpPr/>
          <p:nvPr/>
        </p:nvSpPr>
        <p:spPr>
          <a:xfrm>
            <a:off x="7304400" y="492444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 rot="5400000">
            <a:off x="1092240" y="34268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8" name="CustomShape 2"/>
          <p:cNvSpPr/>
          <p:nvPr/>
        </p:nvSpPr>
        <p:spPr>
          <a:xfrm>
            <a:off x="111600" y="25437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10214,317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956520" y="224640"/>
            <a:ext cx="739800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Доходы бюджета муниципального образования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Славновское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сельское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поселение Раздольненского района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Республики Крым на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2026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годов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 flipH="1">
            <a:off x="17856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3420,19315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1" name="CustomShape 5"/>
          <p:cNvSpPr/>
          <p:nvPr/>
        </p:nvSpPr>
        <p:spPr>
          <a:xfrm rot="10800000" flipH="1" flipV="1">
            <a:off x="251520" y="3933056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6794,124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2" name="CustomShape 6"/>
          <p:cNvSpPr/>
          <p:nvPr/>
        </p:nvSpPr>
        <p:spPr>
          <a:xfrm rot="5400000">
            <a:off x="1108800" y="50432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3" name="CustomShape 7"/>
          <p:cNvSpPr/>
          <p:nvPr/>
        </p:nvSpPr>
        <p:spPr>
          <a:xfrm rot="5400000">
            <a:off x="1153440" y="221400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4" name="CustomShape 8"/>
          <p:cNvSpPr/>
          <p:nvPr/>
        </p:nvSpPr>
        <p:spPr>
          <a:xfrm>
            <a:off x="500760" y="14846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5" name="CustomShape 9"/>
          <p:cNvSpPr/>
          <p:nvPr/>
        </p:nvSpPr>
        <p:spPr>
          <a:xfrm>
            <a:off x="3798360" y="14756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2024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6" name="CustomShape 10"/>
          <p:cNvSpPr/>
          <p:nvPr/>
        </p:nvSpPr>
        <p:spPr>
          <a:xfrm>
            <a:off x="6876360" y="14630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2025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7" name="CustomShape 11"/>
          <p:cNvSpPr/>
          <p:nvPr/>
        </p:nvSpPr>
        <p:spPr>
          <a:xfrm rot="5400000">
            <a:off x="4449600" y="219924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12"/>
          <p:cNvSpPr/>
          <p:nvPr/>
        </p:nvSpPr>
        <p:spPr>
          <a:xfrm rot="5400000">
            <a:off x="7575480" y="219924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13"/>
          <p:cNvSpPr/>
          <p:nvPr/>
        </p:nvSpPr>
        <p:spPr>
          <a:xfrm>
            <a:off x="3348000" y="25347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9689,95113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0" name="CustomShape 14"/>
          <p:cNvSpPr/>
          <p:nvPr/>
        </p:nvSpPr>
        <p:spPr>
          <a:xfrm>
            <a:off x="6492960" y="25239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9878,728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1" name="CustomShape 15"/>
          <p:cNvSpPr/>
          <p:nvPr/>
        </p:nvSpPr>
        <p:spPr>
          <a:xfrm rot="10800000" flipH="1" flipV="1">
            <a:off x="3347864" y="4077072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7035,077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2" name="CustomShape 16"/>
          <p:cNvSpPr/>
          <p:nvPr/>
        </p:nvSpPr>
        <p:spPr>
          <a:xfrm rot="10800000" flipH="1" flipV="1">
            <a:off x="6516216" y="4005064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7286,530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3" name="CustomShape 17"/>
          <p:cNvSpPr/>
          <p:nvPr/>
        </p:nvSpPr>
        <p:spPr>
          <a:xfrm rot="5400000">
            <a:off x="7485480" y="351576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4" name="CustomShape 18"/>
          <p:cNvSpPr/>
          <p:nvPr/>
        </p:nvSpPr>
        <p:spPr>
          <a:xfrm rot="5400000">
            <a:off x="4374000" y="34808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5" name="CustomShape 19"/>
          <p:cNvSpPr/>
          <p:nvPr/>
        </p:nvSpPr>
        <p:spPr>
          <a:xfrm rot="5400000">
            <a:off x="4366440" y="503820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6" name="CustomShape 20"/>
          <p:cNvSpPr/>
          <p:nvPr/>
        </p:nvSpPr>
        <p:spPr>
          <a:xfrm rot="5400000">
            <a:off x="7467480" y="503820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21"/>
          <p:cNvSpPr/>
          <p:nvPr/>
        </p:nvSpPr>
        <p:spPr>
          <a:xfrm flipH="1">
            <a:off x="346752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2654,87413тыс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8" name="CustomShape 22"/>
          <p:cNvSpPr/>
          <p:nvPr/>
        </p:nvSpPr>
        <p:spPr>
          <a:xfrm flipH="1">
            <a:off x="647496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2592,198тыс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132200" y="-88560"/>
            <a:ext cx="739800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муниципального образования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на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2027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792180" y="7580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2025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3848400" y="77577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2026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6812640" y="77577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2027</a:t>
            </a: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3493440" y="1527255"/>
            <a:ext cx="2343960" cy="48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3651,66200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4" name="CustomShape 6"/>
          <p:cNvSpPr/>
          <p:nvPr/>
        </p:nvSpPr>
        <p:spPr>
          <a:xfrm>
            <a:off x="6445551" y="1527255"/>
            <a:ext cx="2387160" cy="49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3675,46200тыс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5" name="CustomShape 7"/>
          <p:cNvSpPr/>
          <p:nvPr/>
        </p:nvSpPr>
        <p:spPr>
          <a:xfrm rot="10800000" flipH="1" flipV="1">
            <a:off x="6537352" y="2249360"/>
            <a:ext cx="22831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187,07800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6" name="CustomShape 8"/>
          <p:cNvSpPr/>
          <p:nvPr/>
        </p:nvSpPr>
        <p:spPr>
          <a:xfrm rot="5400000">
            <a:off x="7523031" y="2090970"/>
            <a:ext cx="21996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CustomShape 9"/>
          <p:cNvSpPr/>
          <p:nvPr/>
        </p:nvSpPr>
        <p:spPr>
          <a:xfrm rot="5400000">
            <a:off x="7574687" y="4590949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CustomShape 10"/>
          <p:cNvSpPr/>
          <p:nvPr/>
        </p:nvSpPr>
        <p:spPr>
          <a:xfrm flipH="1">
            <a:off x="6568487" y="4817673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Национальная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безопасность</a:t>
            </a:r>
            <a:endParaRPr lang="ru-RU" sz="1200" spc="-1" dirty="0"/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5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9" name="CustomShape 11"/>
          <p:cNvSpPr/>
          <p:nvPr/>
        </p:nvSpPr>
        <p:spPr>
          <a:xfrm rot="10800000" flipH="1" flipV="1">
            <a:off x="6507292" y="3156039"/>
            <a:ext cx="2374920" cy="5137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578,17925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0" name="CustomShape 12"/>
          <p:cNvSpPr/>
          <p:nvPr/>
        </p:nvSpPr>
        <p:spPr>
          <a:xfrm rot="5400000">
            <a:off x="7595281" y="3738365"/>
            <a:ext cx="220680" cy="12816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CustomShape 13"/>
          <p:cNvSpPr/>
          <p:nvPr/>
        </p:nvSpPr>
        <p:spPr>
          <a:xfrm rot="10800000" flipH="1" flipV="1">
            <a:off x="3512340" y="2272860"/>
            <a:ext cx="233496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endParaRPr lang="ru-RU" sz="1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180,83400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2" name="CustomShape 14"/>
          <p:cNvSpPr/>
          <p:nvPr/>
        </p:nvSpPr>
        <p:spPr>
          <a:xfrm rot="5400000">
            <a:off x="4508100" y="2064770"/>
            <a:ext cx="21996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3" name="CustomShape 15"/>
          <p:cNvSpPr/>
          <p:nvPr/>
        </p:nvSpPr>
        <p:spPr>
          <a:xfrm rot="5400000">
            <a:off x="4578300" y="4590948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4" name="CustomShape 16"/>
          <p:cNvSpPr/>
          <p:nvPr/>
        </p:nvSpPr>
        <p:spPr>
          <a:xfrm flipH="1">
            <a:off x="3527460" y="4817673"/>
            <a:ext cx="241020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Национальная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безопасность</a:t>
            </a:r>
            <a:endParaRPr lang="ru-RU" sz="1200" spc="-1" dirty="0"/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5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5" name="CustomShape 17"/>
          <p:cNvSpPr/>
          <p:nvPr/>
        </p:nvSpPr>
        <p:spPr>
          <a:xfrm rot="10800000" flipH="1" flipV="1">
            <a:off x="3509460" y="3126309"/>
            <a:ext cx="2337840" cy="5181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285,89993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6" name="CustomShape 18"/>
          <p:cNvSpPr/>
          <p:nvPr/>
        </p:nvSpPr>
        <p:spPr>
          <a:xfrm>
            <a:off x="419445" y="1527255"/>
            <a:ext cx="2398680" cy="464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 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3629,22900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7" name="CustomShape 19"/>
          <p:cNvSpPr/>
          <p:nvPr/>
        </p:nvSpPr>
        <p:spPr>
          <a:xfrm rot="10800000" flipH="1" flipV="1">
            <a:off x="416955" y="2242925"/>
            <a:ext cx="238608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165,92200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8" name="CustomShape 20"/>
          <p:cNvSpPr/>
          <p:nvPr/>
        </p:nvSpPr>
        <p:spPr>
          <a:xfrm rot="5400000">
            <a:off x="1442410" y="455328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9" name="CustomShape 21"/>
          <p:cNvSpPr/>
          <p:nvPr/>
        </p:nvSpPr>
        <p:spPr>
          <a:xfrm rot="10800000" flipH="1" flipV="1">
            <a:off x="414569" y="3113361"/>
            <a:ext cx="2354760" cy="494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0 тыс.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0" name="CustomShape 22"/>
          <p:cNvSpPr/>
          <p:nvPr/>
        </p:nvSpPr>
        <p:spPr>
          <a:xfrm flipH="1">
            <a:off x="419445" y="4794063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Национальная безопасность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5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1" name="CustomShape 23"/>
          <p:cNvSpPr/>
          <p:nvPr/>
        </p:nvSpPr>
        <p:spPr>
          <a:xfrm rot="10800000" flipH="1" flipV="1">
            <a:off x="402212" y="3871621"/>
            <a:ext cx="238608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14458,21600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2" name="CustomShape 24"/>
          <p:cNvSpPr/>
          <p:nvPr/>
        </p:nvSpPr>
        <p:spPr>
          <a:xfrm rot="10800000" flipH="1" flipV="1">
            <a:off x="3554520" y="3896957"/>
            <a:ext cx="2347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7079,03907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3" name="CustomShape 25"/>
          <p:cNvSpPr/>
          <p:nvPr/>
        </p:nvSpPr>
        <p:spPr>
          <a:xfrm rot="10800000" flipH="1" flipV="1">
            <a:off x="6491520" y="3914328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6872,44775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4" name="CustomShape 26"/>
          <p:cNvSpPr/>
          <p:nvPr/>
        </p:nvSpPr>
        <p:spPr>
          <a:xfrm rot="5400000">
            <a:off x="1431405" y="132768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27"/>
          <p:cNvSpPr/>
          <p:nvPr/>
        </p:nvSpPr>
        <p:spPr>
          <a:xfrm rot="5400000">
            <a:off x="4520640" y="13384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28"/>
          <p:cNvSpPr/>
          <p:nvPr/>
        </p:nvSpPr>
        <p:spPr>
          <a:xfrm rot="5400000">
            <a:off x="7556040" y="1328520"/>
            <a:ext cx="227160" cy="1674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29"/>
          <p:cNvSpPr/>
          <p:nvPr/>
        </p:nvSpPr>
        <p:spPr>
          <a:xfrm rot="5400000">
            <a:off x="1442410" y="368424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30"/>
          <p:cNvSpPr/>
          <p:nvPr/>
        </p:nvSpPr>
        <p:spPr>
          <a:xfrm rot="5400000">
            <a:off x="1434465" y="2929040"/>
            <a:ext cx="227160" cy="141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31"/>
          <p:cNvSpPr/>
          <p:nvPr/>
        </p:nvSpPr>
        <p:spPr>
          <a:xfrm rot="5400000">
            <a:off x="1462320" y="203616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32"/>
          <p:cNvSpPr/>
          <p:nvPr/>
        </p:nvSpPr>
        <p:spPr>
          <a:xfrm rot="5400000">
            <a:off x="4545180" y="2919546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33"/>
          <p:cNvSpPr/>
          <p:nvPr/>
        </p:nvSpPr>
        <p:spPr>
          <a:xfrm rot="5400000">
            <a:off x="7574686" y="2945139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34"/>
          <p:cNvSpPr/>
          <p:nvPr/>
        </p:nvSpPr>
        <p:spPr>
          <a:xfrm rot="5400000">
            <a:off x="4541100" y="3709576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Стрелка вниз 1"/>
          <p:cNvSpPr/>
          <p:nvPr/>
        </p:nvSpPr>
        <p:spPr>
          <a:xfrm>
            <a:off x="1544985" y="5271993"/>
            <a:ext cx="121158" cy="245239"/>
          </a:xfrm>
          <a:prstGeom prst="downArrow">
            <a:avLst>
              <a:gd name="adj1" fmla="val 50000"/>
              <a:gd name="adj2" fmla="val 89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638621" y="5271993"/>
            <a:ext cx="140826" cy="245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7639131" y="5296191"/>
            <a:ext cx="182050" cy="268849"/>
          </a:xfrm>
          <a:prstGeom prst="downArrow">
            <a:avLst>
              <a:gd name="adj1" fmla="val 50000"/>
              <a:gd name="adj2" fmla="val 57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CustomShape 22"/>
          <p:cNvSpPr/>
          <p:nvPr/>
        </p:nvSpPr>
        <p:spPr>
          <a:xfrm flipH="1">
            <a:off x="472563" y="556504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Национальная экономика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1472,07351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0" name="CustomShape 22"/>
          <p:cNvSpPr/>
          <p:nvPr/>
        </p:nvSpPr>
        <p:spPr>
          <a:xfrm flipH="1">
            <a:off x="3582375" y="556504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Национальная экономика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1476,68807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1" name="CustomShape 22"/>
          <p:cNvSpPr/>
          <p:nvPr/>
        </p:nvSpPr>
        <p:spPr>
          <a:xfrm flipH="1">
            <a:off x="6539180" y="5568028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Национальная экономика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1888,20490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" name="CustomShape 22"/>
          <p:cNvSpPr/>
          <p:nvPr/>
        </p:nvSpPr>
        <p:spPr>
          <a:xfrm flipH="1">
            <a:off x="485388" y="6368568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276,51000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3" name="CustomShape 22"/>
          <p:cNvSpPr/>
          <p:nvPr/>
        </p:nvSpPr>
        <p:spPr>
          <a:xfrm flipH="1">
            <a:off x="3527460" y="6362031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290,22000тыс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4" name="CustomShape 22"/>
          <p:cNvSpPr/>
          <p:nvPr/>
        </p:nvSpPr>
        <p:spPr>
          <a:xfrm flipH="1">
            <a:off x="6559741" y="6326919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303,32000тыс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502100" y="6040958"/>
            <a:ext cx="168516" cy="304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618080" y="6054472"/>
            <a:ext cx="188976" cy="307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673611" y="6019360"/>
            <a:ext cx="183747" cy="307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57920" y="-225720"/>
            <a:ext cx="86392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larendon"/>
                <a:ea typeface="DejaVu Sans"/>
              </a:rPr>
              <a:t>Основные задачи по повышению эффективности бюджетных расходов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611280" y="620640"/>
            <a:ext cx="820584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250920" y="765000"/>
            <a:ext cx="8641080" cy="8622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повышение эффективности и результативности имеющихся инструментов программно-целевого управления и бюджетирования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250920" y="1700280"/>
            <a:ext cx="8641080" cy="79056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создание условий для повышения качества предоставления муниципальных услуг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7" name="CustomShape 5"/>
          <p:cNvSpPr/>
          <p:nvPr/>
        </p:nvSpPr>
        <p:spPr>
          <a:xfrm>
            <a:off x="250920" y="2565360"/>
            <a:ext cx="8641080" cy="100656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повышение эффективности процедур проведения муниципальных закупок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8" name="CustomShape 6"/>
          <p:cNvSpPr/>
          <p:nvPr/>
        </p:nvSpPr>
        <p:spPr>
          <a:xfrm>
            <a:off x="255600" y="3645000"/>
            <a:ext cx="8641080" cy="115092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совершенствование процедур контроля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9" name="CustomShape 7"/>
          <p:cNvSpPr/>
          <p:nvPr/>
        </p:nvSpPr>
        <p:spPr>
          <a:xfrm>
            <a:off x="250920" y="4869000"/>
            <a:ext cx="8641080" cy="16542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обеспечение широкого вовлечения граждан в обсуждение и принятие конкретных бюджетных решений, общественного контроля их эффективности и результативности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7920" y="1440000"/>
            <a:ext cx="8775360" cy="1015920"/>
          </a:xfrm>
          <a:prstGeom prst="downArrow">
            <a:avLst>
              <a:gd name="adj1" fmla="val 50000"/>
              <a:gd name="adj2" fmla="val 44924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 вариант – базовый (основной)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(взят в основу формирования местного бюджета)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113760" y="3794040"/>
            <a:ext cx="8775360" cy="1055520"/>
          </a:xfrm>
          <a:prstGeom prst="downArrow">
            <a:avLst>
              <a:gd name="adj1" fmla="val 50000"/>
              <a:gd name="adj2" fmla="val 44924"/>
            </a:avLst>
          </a:prstGeom>
          <a:blipFill>
            <a:blip r:embed="rId3" cstate="print"/>
            <a:tile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II вариант – целевой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266760" y="4941720"/>
            <a:ext cx="8756640" cy="1413000"/>
          </a:xfrm>
          <a:prstGeom prst="bevel">
            <a:avLst>
              <a:gd name="adj" fmla="val 12500"/>
            </a:avLst>
          </a:prstGeom>
          <a:blipFill>
            <a:blip r:embed="rId3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Основан на достижении целевых показателей социально-экономического  развития </a:t>
            </a:r>
            <a:r>
              <a:rPr lang="ru-RU" sz="16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Славновского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поселения, учитывающих в полном объеме достижение целей и задач стратегического планирования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3" name="CustomShape 4"/>
          <p:cNvSpPr/>
          <p:nvPr/>
        </p:nvSpPr>
        <p:spPr>
          <a:xfrm>
            <a:off x="98640" y="2521800"/>
            <a:ext cx="8756640" cy="1365480"/>
          </a:xfrm>
          <a:prstGeom prst="bevel">
            <a:avLst>
              <a:gd name="adj" fmla="val 12500"/>
            </a:avLst>
          </a:prstGeom>
          <a:blipFill>
            <a:blip r:embed="rId2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Характеризует основные тенденции и параметры развития экономики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муниципального образования </a:t>
            </a:r>
            <a:r>
              <a:rPr lang="ru-RU" sz="16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Славновское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  в условиях консервативных траекторий изменения внешних и внутренних факторов при сохранении основных тенденций изменения эффективности использования ресурсов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4" name="CustomShape 5"/>
          <p:cNvSpPr/>
          <p:nvPr/>
        </p:nvSpPr>
        <p:spPr>
          <a:xfrm>
            <a:off x="0" y="122760"/>
            <a:ext cx="9142560" cy="1051200"/>
          </a:xfrm>
          <a:prstGeom prst="bevel">
            <a:avLst>
              <a:gd name="adj" fmla="val 12500"/>
            </a:avLst>
          </a:prstGeom>
          <a:blipFill>
            <a:blip r:embed="rId2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Славновское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2025– 2027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варианты: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Рисунок 5"/>
          <p:cNvPicPr/>
          <p:nvPr/>
        </p:nvPicPr>
        <p:blipFill>
          <a:blip r:embed="rId2" cstate="print"/>
          <a:stretch/>
        </p:blipFill>
        <p:spPr>
          <a:xfrm>
            <a:off x="250920" y="189000"/>
            <a:ext cx="2856240" cy="1798920"/>
          </a:xfrm>
          <a:prstGeom prst="rect">
            <a:avLst/>
          </a:prstGeom>
          <a:ln w="9360">
            <a:noFill/>
          </a:ln>
        </p:spPr>
      </p:pic>
      <p:pic>
        <p:nvPicPr>
          <p:cNvPr id="516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0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3269520" y="26172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Constantia"/>
                <a:ea typeface="DejaVu Sans"/>
              </a:rPr>
              <a:t>Славновского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18" name="Table 2"/>
          <p:cNvGraphicFramePr/>
          <p:nvPr>
            <p:extLst>
              <p:ext uri="{D42A27DB-BD31-4B8C-83A1-F6EECF244321}">
                <p14:modId xmlns:p14="http://schemas.microsoft.com/office/powerpoint/2010/main" val="3857775510"/>
              </p:ext>
            </p:extLst>
          </p:nvPr>
        </p:nvGraphicFramePr>
        <p:xfrm>
          <a:off x="395640" y="2125080"/>
          <a:ext cx="8353440" cy="4472280"/>
        </p:xfrm>
        <a:graphic>
          <a:graphicData uri="http://schemas.openxmlformats.org/drawingml/2006/table">
            <a:tbl>
              <a:tblPr/>
              <a:tblGrid>
                <a:gridCol w="4570920"/>
                <a:gridCol w="2126160"/>
                <a:gridCol w="1656360"/>
              </a:tblGrid>
              <a:tr h="63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2026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2027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90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(среднегодовая),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2152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2152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</a:tr>
              <a:tr h="90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трудоспособном возрасте,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  <a:tr h="90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земель поселения, га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17879,0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17879,0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</a:tr>
              <a:tr h="111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протяженность улиц,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Рисунок 5"/>
          <p:cNvPicPr/>
          <p:nvPr/>
        </p:nvPicPr>
        <p:blipFill>
          <a:blip r:embed="rId2" cstate="print"/>
          <a:stretch/>
        </p:blipFill>
        <p:spPr>
          <a:xfrm>
            <a:off x="250920" y="189000"/>
            <a:ext cx="2856240" cy="1798920"/>
          </a:xfrm>
          <a:prstGeom prst="rect">
            <a:avLst/>
          </a:prstGeom>
          <a:ln w="9360">
            <a:noFill/>
          </a:ln>
        </p:spPr>
      </p:pic>
      <p:pic>
        <p:nvPicPr>
          <p:cNvPr id="520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0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1"/>
          <p:cNvSpPr/>
          <p:nvPr/>
        </p:nvSpPr>
        <p:spPr>
          <a:xfrm>
            <a:off x="3340080" y="52704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Constantia"/>
                <a:ea typeface="DejaVu Sans"/>
              </a:rPr>
              <a:t>Славновского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22" name="Table 2"/>
          <p:cNvGraphicFramePr/>
          <p:nvPr>
            <p:extLst>
              <p:ext uri="{D42A27DB-BD31-4B8C-83A1-F6EECF244321}">
                <p14:modId xmlns:p14="http://schemas.microsoft.com/office/powerpoint/2010/main" val="4074875645"/>
              </p:ext>
            </p:extLst>
          </p:nvPr>
        </p:nvGraphicFramePr>
        <p:xfrm>
          <a:off x="245160" y="2012040"/>
          <a:ext cx="8497440" cy="4572360"/>
        </p:xfrm>
        <a:graphic>
          <a:graphicData uri="http://schemas.openxmlformats.org/drawingml/2006/table">
            <a:tbl>
              <a:tblPr/>
              <a:tblGrid>
                <a:gridCol w="3529080"/>
                <a:gridCol w="2736000"/>
                <a:gridCol w="2232360"/>
              </a:tblGrid>
              <a:tr h="615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2026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2027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87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арендуемых земельных участков, ед.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108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от сдачи в аренду земельных участков,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4910,00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5110,00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96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(без МБТ), всего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7204,6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6794,1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</a:tr>
              <a:tr h="946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3743,6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3111,8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Рисунок 5"/>
          <p:cNvPicPr/>
          <p:nvPr/>
        </p:nvPicPr>
        <p:blipFill>
          <a:blip r:embed="rId2" cstate="print"/>
          <a:stretch/>
        </p:blipFill>
        <p:spPr>
          <a:xfrm>
            <a:off x="250920" y="85444"/>
            <a:ext cx="2856240" cy="1771920"/>
          </a:xfrm>
          <a:prstGeom prst="rect">
            <a:avLst/>
          </a:prstGeom>
          <a:ln w="9360">
            <a:noFill/>
          </a:ln>
        </p:spPr>
      </p:pic>
      <p:pic>
        <p:nvPicPr>
          <p:cNvPr id="524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5080" y="-60602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5" name="CustomShape 1"/>
          <p:cNvSpPr/>
          <p:nvPr/>
        </p:nvSpPr>
        <p:spPr>
          <a:xfrm>
            <a:off x="3341520" y="21429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Constantia"/>
                <a:ea typeface="DejaVu Sans"/>
              </a:rPr>
              <a:t>Славновского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26" name="Table 2"/>
          <p:cNvGraphicFramePr/>
          <p:nvPr>
            <p:extLst>
              <p:ext uri="{D42A27DB-BD31-4B8C-83A1-F6EECF244321}">
                <p14:modId xmlns:p14="http://schemas.microsoft.com/office/powerpoint/2010/main" val="2912566691"/>
              </p:ext>
            </p:extLst>
          </p:nvPr>
        </p:nvGraphicFramePr>
        <p:xfrm>
          <a:off x="285720" y="1928802"/>
          <a:ext cx="8497440" cy="4607640"/>
        </p:xfrm>
        <a:graphic>
          <a:graphicData uri="http://schemas.openxmlformats.org/drawingml/2006/table">
            <a:tbl>
              <a:tblPr/>
              <a:tblGrid>
                <a:gridCol w="4392360"/>
                <a:gridCol w="2160720"/>
                <a:gridCol w="1944360"/>
              </a:tblGrid>
              <a:tr h="65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2026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14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3460,922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3682,324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24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, всего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14143,8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10214,3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</a:tr>
              <a:tr h="1303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4196,5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3786,1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Рисунок 5"/>
          <p:cNvPicPr/>
          <p:nvPr/>
        </p:nvPicPr>
        <p:blipFill>
          <a:blip r:embed="rId2" cstate="print"/>
          <a:stretch/>
        </p:blipFill>
        <p:spPr>
          <a:xfrm>
            <a:off x="250920" y="156882"/>
            <a:ext cx="2856240" cy="1771920"/>
          </a:xfrm>
          <a:prstGeom prst="rect">
            <a:avLst/>
          </a:prstGeom>
          <a:ln w="9360">
            <a:noFill/>
          </a:ln>
        </p:spPr>
      </p:pic>
      <p:pic>
        <p:nvPicPr>
          <p:cNvPr id="528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-60602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9" name="CustomShape 1"/>
          <p:cNvSpPr/>
          <p:nvPr/>
        </p:nvSpPr>
        <p:spPr>
          <a:xfrm>
            <a:off x="3269520" y="395764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pc="-1" dirty="0" err="1" smtClean="0">
                <a:solidFill>
                  <a:srgbClr val="000000"/>
                </a:solidFill>
                <a:latin typeface="Constantia"/>
                <a:ea typeface="DejaVu Sans"/>
              </a:rPr>
              <a:t>Славновского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30" name="Table 2"/>
          <p:cNvGraphicFramePr/>
          <p:nvPr>
            <p:extLst>
              <p:ext uri="{D42A27DB-BD31-4B8C-83A1-F6EECF244321}">
                <p14:modId xmlns:p14="http://schemas.microsoft.com/office/powerpoint/2010/main" val="81076773"/>
              </p:ext>
            </p:extLst>
          </p:nvPr>
        </p:nvGraphicFramePr>
        <p:xfrm>
          <a:off x="250920" y="1966072"/>
          <a:ext cx="8569440" cy="4426144"/>
        </p:xfrm>
        <a:graphic>
          <a:graphicData uri="http://schemas.openxmlformats.org/drawingml/2006/table">
            <a:tbl>
              <a:tblPr/>
              <a:tblGrid>
                <a:gridCol w="4465080"/>
                <a:gridCol w="1963440"/>
                <a:gridCol w="2140920"/>
              </a:tblGrid>
              <a:tr h="59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2026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2027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534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180,834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187,078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616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экономика, тыс. руб.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1476,68807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1888,20490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616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безопасность, тыс.</a:t>
                      </a:r>
                      <a:r>
                        <a:rPr lang="ru-RU" sz="1800" b="1" strike="noStrike" spc="-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trike="noStrike" spc="-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800" b="1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707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7079,03907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6872,44775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655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политика, 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руб.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290,220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303,302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</a:tr>
              <a:tr h="655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спорт, </a:t>
                      </a:r>
                      <a:r>
                        <a:rPr lang="ru-RU" sz="1800" b="1" strike="noStrike" spc="-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800" b="1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Скругленный прямоугольник 1"/>
          <p:cNvPicPr/>
          <p:nvPr/>
        </p:nvPicPr>
        <p:blipFill>
          <a:blip r:embed="rId2" cstate="print"/>
          <a:stretch/>
        </p:blipFill>
        <p:spPr>
          <a:xfrm>
            <a:off x="168480" y="77760"/>
            <a:ext cx="8771040" cy="901440"/>
          </a:xfrm>
          <a:prstGeom prst="rect">
            <a:avLst/>
          </a:prstGeom>
          <a:ln w="9360"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233640" y="157680"/>
            <a:ext cx="8649000" cy="75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Уважаемые 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жители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30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Славновского</a:t>
            </a:r>
            <a:r>
              <a:rPr lang="ru-RU" sz="3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14720" y="980640"/>
            <a:ext cx="8423280" cy="5719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Бюджет для граждан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информационный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сборник, который познакомит население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 с основными положениями главного финансового документа муниципального образования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– бюджета поселения, а именно проекта бюджета поселения на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2027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В сборнике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общегосударственных вопросов, жилищно-коммунального хозяйства, благоустройства, культуры и социальной политики поселения.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 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финансов. Каждый житель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государственных и муниципальных услуг.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Надеемся, что представление бюджета </a:t>
            </a:r>
            <a:r>
              <a:rPr lang="ru-RU" sz="16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Славновского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 в понятной для жителей форме позволит нам сообща принимать взвешенные решения по важнейшим вопросам жизни нашего муниципального образования. Совместная работа будет способствовать развитию прозрачности и открытости бюджета и бюджетного процесса для граждан, послужит укреплению доверия и взаимопонимания между нами.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" name="Table 1"/>
          <p:cNvGraphicFramePr/>
          <p:nvPr>
            <p:extLst>
              <p:ext uri="{D42A27DB-BD31-4B8C-83A1-F6EECF244321}">
                <p14:modId xmlns:p14="http://schemas.microsoft.com/office/powerpoint/2010/main" val="2928112885"/>
              </p:ext>
            </p:extLst>
          </p:nvPr>
        </p:nvGraphicFramePr>
        <p:xfrm>
          <a:off x="323640" y="2853000"/>
          <a:ext cx="8678520" cy="277368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186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23735D"/>
                          </a:solidFill>
                          <a:latin typeface="Times New Roman"/>
                        </a:rPr>
                        <a:t>Субвенция  бюджетам сельских поселений на осуществление первичного воинского учета на территориях, где отсутствуют военные комиссариаты 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165,922</a:t>
                      </a:r>
                      <a:endParaRPr lang="ru-RU" sz="2000" b="1" strike="noStrike" spc="-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180,834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187,078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32" name="CustomShape 2"/>
          <p:cNvSpPr/>
          <p:nvPr/>
        </p:nvSpPr>
        <p:spPr>
          <a:xfrm>
            <a:off x="0" y="548640"/>
            <a:ext cx="9142560" cy="136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федерального бюджета Российской Федерации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DejaVu Sans"/>
              </a:rPr>
              <a:t>								тыс.руб.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Table 1"/>
          <p:cNvGraphicFramePr/>
          <p:nvPr>
            <p:extLst>
              <p:ext uri="{D42A27DB-BD31-4B8C-83A1-F6EECF244321}">
                <p14:modId xmlns:p14="http://schemas.microsoft.com/office/powerpoint/2010/main" val="2038267903"/>
              </p:ext>
            </p:extLst>
          </p:nvPr>
        </p:nvGraphicFramePr>
        <p:xfrm>
          <a:off x="214282" y="2143116"/>
          <a:ext cx="8678520" cy="338328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7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B050"/>
                          </a:solidFill>
                          <a:latin typeface="Times New Roman"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667,886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600,438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493,813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  <a:tr h="167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Субвенции бюджетам сельских поселений на выполнение передаваемых полномочий субъектов Российской Федерации (в сфере административной ответственности)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0,824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0,824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0,824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534" name="CustomShape 2"/>
          <p:cNvSpPr/>
          <p:nvPr/>
        </p:nvSpPr>
        <p:spPr>
          <a:xfrm>
            <a:off x="1440" y="500042"/>
            <a:ext cx="9142560" cy="120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бюджета Республики Крым</a:t>
            </a:r>
            <a:r>
              <a:t/>
            </a:r>
            <a:br/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								тыс.руб.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" name="Table 1"/>
          <p:cNvGraphicFramePr/>
          <p:nvPr>
            <p:extLst>
              <p:ext uri="{D42A27DB-BD31-4B8C-83A1-F6EECF244321}">
                <p14:modId xmlns:p14="http://schemas.microsoft.com/office/powerpoint/2010/main" val="3444888995"/>
              </p:ext>
            </p:extLst>
          </p:nvPr>
        </p:nvGraphicFramePr>
        <p:xfrm>
          <a:off x="323640" y="2853000"/>
          <a:ext cx="8678520" cy="175860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44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3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94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B050"/>
                          </a:solidFill>
                          <a:latin typeface="Times New Roman"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640,569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702,280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561,890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36" name="CustomShape 2"/>
          <p:cNvSpPr/>
          <p:nvPr/>
        </p:nvSpPr>
        <p:spPr>
          <a:xfrm>
            <a:off x="0" y="548640"/>
            <a:ext cx="9142560" cy="108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бюджета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Garamond"/>
                <a:ea typeface="DejaVu Sans"/>
              </a:rPr>
              <a:t>Раздольненского </a:t>
            </a:r>
            <a:r>
              <a:rPr lang="ru-RU" sz="2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района Республики Крым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								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Garamond"/>
                <a:ea typeface="DejaVu Sans"/>
              </a:rPr>
              <a:t>тыс.руб</a:t>
            </a:r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395640" y="116640"/>
            <a:ext cx="827964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муниципального образования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Славновское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</a:rPr>
              <a:t>Р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аздольненского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Крым, формируемые в рамках муниципальных программ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муниципального образования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Славновское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непрограммных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расходов муниципального образования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13536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19928,97444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1581120" y="2578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173,469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40" name="CustomShape 4"/>
          <p:cNvSpPr/>
          <p:nvPr/>
        </p:nvSpPr>
        <p:spPr>
          <a:xfrm>
            <a:off x="1002960" y="5254560"/>
            <a:ext cx="604080" cy="40104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41" name="CustomShape 5"/>
          <p:cNvSpPr/>
          <p:nvPr/>
        </p:nvSpPr>
        <p:spPr>
          <a:xfrm>
            <a:off x="1087200" y="5302080"/>
            <a:ext cx="347760" cy="30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CustomShape 6"/>
          <p:cNvSpPr/>
          <p:nvPr/>
        </p:nvSpPr>
        <p:spPr>
          <a:xfrm>
            <a:off x="1688400" y="5163480"/>
            <a:ext cx="705528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расходы бюджета, формируемые в рамках муниципальных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программ муниципального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образования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Славновское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сельское поселение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43" name="CustomShape 7"/>
          <p:cNvSpPr/>
          <p:nvPr/>
        </p:nvSpPr>
        <p:spPr>
          <a:xfrm>
            <a:off x="975240" y="6093360"/>
            <a:ext cx="604080" cy="4010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44" name="CustomShape 8"/>
          <p:cNvSpPr/>
          <p:nvPr/>
        </p:nvSpPr>
        <p:spPr>
          <a:xfrm>
            <a:off x="1688400" y="6067800"/>
            <a:ext cx="6191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непрограммные расходы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45" name="CustomShape 9"/>
          <p:cNvSpPr/>
          <p:nvPr/>
        </p:nvSpPr>
        <p:spPr>
          <a:xfrm>
            <a:off x="2359800" y="4519080"/>
            <a:ext cx="486252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плановый период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2027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46" name="CustomShape 10"/>
          <p:cNvSpPr/>
          <p:nvPr/>
        </p:nvSpPr>
        <p:spPr>
          <a:xfrm>
            <a:off x="45072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2025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7" name="CustomShape 11"/>
          <p:cNvSpPr/>
          <p:nvPr/>
        </p:nvSpPr>
        <p:spPr>
          <a:xfrm>
            <a:off x="342180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2026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8" name="CustomShape 12"/>
          <p:cNvSpPr/>
          <p:nvPr/>
        </p:nvSpPr>
        <p:spPr>
          <a:xfrm>
            <a:off x="673236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2027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9" name="CustomShape 13"/>
          <p:cNvSpPr/>
          <p:nvPr/>
        </p:nvSpPr>
        <p:spPr>
          <a:xfrm>
            <a:off x="313848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12591,23195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0" name="CustomShape 14"/>
          <p:cNvSpPr/>
          <p:nvPr/>
        </p:nvSpPr>
        <p:spPr>
          <a:xfrm>
            <a:off x="4557600" y="2542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188,658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1" name="CustomShape 15"/>
          <p:cNvSpPr/>
          <p:nvPr/>
        </p:nvSpPr>
        <p:spPr>
          <a:xfrm>
            <a:off x="611496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 12836,90830 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2" name="CustomShape 16"/>
          <p:cNvSpPr/>
          <p:nvPr/>
        </p:nvSpPr>
        <p:spPr>
          <a:xfrm>
            <a:off x="7560720" y="2578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195,20200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1439" y="3244334"/>
            <a:ext cx="24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179640" y="620640"/>
            <a:ext cx="8855640" cy="57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«Бюджет для граждан»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Подготовлен </a:t>
            </a:r>
            <a:r>
              <a:rPr lang="ru-RU" b="1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администрацией </a:t>
            </a:r>
            <a:r>
              <a:rPr lang="ru-RU" sz="1800" b="1" strike="noStrike" spc="-1" dirty="0" err="1" smtClean="0">
                <a:solidFill>
                  <a:srgbClr val="073C65"/>
                </a:solidFill>
                <a:latin typeface="Times New Roman"/>
                <a:ea typeface="DejaVu Sans"/>
              </a:rPr>
              <a:t>Славновского</a:t>
            </a:r>
            <a:r>
              <a:rPr lang="ru-RU" sz="18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 сельского поселения Раздольненского </a:t>
            </a: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района Республики </a:t>
            </a:r>
            <a:r>
              <a:rPr lang="ru-RU" sz="18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Крым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54" name="CustomShape 2"/>
          <p:cNvSpPr/>
          <p:nvPr/>
        </p:nvSpPr>
        <p:spPr>
          <a:xfrm>
            <a:off x="189360" y="4002480"/>
            <a:ext cx="8566200" cy="14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Информация для контактов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Адрес: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с. Славное,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Ленина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12, Раздольненский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район, Республика Крым ,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296230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тел. /факс (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36553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) 93-419          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e-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mail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ss</a:t>
            </a: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slavnoe@mail.ru</a:t>
            </a: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259640" y="188640"/>
            <a:ext cx="66276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Структура бюджета поселения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827640" y="1895400"/>
            <a:ext cx="2800440" cy="1078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Доходная часть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(откуда деньги)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4860000" y="1917000"/>
            <a:ext cx="3166920" cy="1078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Расходная часть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(на какие цели будут расходоваться)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1007640" y="3666240"/>
            <a:ext cx="2440440" cy="862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Статьи дохода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(источники поступления средств)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611640" y="5013360"/>
            <a:ext cx="1294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Налоговые доходы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2377440" y="5013360"/>
            <a:ext cx="1294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Неналоговые доходы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7" name="CustomShape 7"/>
          <p:cNvSpPr/>
          <p:nvPr/>
        </p:nvSpPr>
        <p:spPr>
          <a:xfrm>
            <a:off x="1472400" y="5934960"/>
            <a:ext cx="1510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Безвозмездные поступления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8" name="CustomShape 8"/>
          <p:cNvSpPr/>
          <p:nvPr/>
        </p:nvSpPr>
        <p:spPr>
          <a:xfrm>
            <a:off x="5223240" y="3625920"/>
            <a:ext cx="2440440" cy="862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Статьи расхода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(на что средства тратятся)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9" name="CustomShape 9"/>
          <p:cNvSpPr/>
          <p:nvPr/>
        </p:nvSpPr>
        <p:spPr>
          <a:xfrm>
            <a:off x="4068000" y="5004360"/>
            <a:ext cx="1865160" cy="703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Общегосударствен- ные вопросы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0" name="CustomShape 10"/>
          <p:cNvSpPr/>
          <p:nvPr/>
        </p:nvSpPr>
        <p:spPr>
          <a:xfrm>
            <a:off x="7380360" y="5013360"/>
            <a:ext cx="1582560" cy="694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Жилищно-коммунальное хозяйство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1" name="CustomShape 11"/>
          <p:cNvSpPr/>
          <p:nvPr/>
        </p:nvSpPr>
        <p:spPr>
          <a:xfrm>
            <a:off x="5009040" y="5946480"/>
            <a:ext cx="1579320" cy="72072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rebuchet MS"/>
                <a:ea typeface="DejaVu Sans"/>
              </a:rPr>
              <a:t>Национальная оборона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2" name="CustomShape 12"/>
          <p:cNvSpPr/>
          <p:nvPr/>
        </p:nvSpPr>
        <p:spPr>
          <a:xfrm>
            <a:off x="6994080" y="5931360"/>
            <a:ext cx="1511280" cy="703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rebuchet MS"/>
                <a:ea typeface="DejaVu Sans"/>
              </a:rPr>
              <a:t>Национальная экономика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3" name="CustomShape 13"/>
          <p:cNvSpPr/>
          <p:nvPr/>
        </p:nvSpPr>
        <p:spPr>
          <a:xfrm>
            <a:off x="2695320" y="1071720"/>
            <a:ext cx="3242160" cy="574560"/>
          </a:xfrm>
          <a:prstGeom prst="flowChartAlternate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Бюджет поселения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4" name="CustomShape 14"/>
          <p:cNvSpPr/>
          <p:nvPr/>
        </p:nvSpPr>
        <p:spPr>
          <a:xfrm>
            <a:off x="6328440" y="944640"/>
            <a:ext cx="2842200" cy="790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Сбережения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(если положительное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сальдо)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325" name="CustomShape 15"/>
          <p:cNvSpPr/>
          <p:nvPr/>
        </p:nvSpPr>
        <p:spPr>
          <a:xfrm flipH="1">
            <a:off x="2983320" y="1647720"/>
            <a:ext cx="1330920" cy="26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16"/>
          <p:cNvSpPr/>
          <p:nvPr/>
        </p:nvSpPr>
        <p:spPr>
          <a:xfrm>
            <a:off x="4317120" y="1647720"/>
            <a:ext cx="1481040" cy="26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7"/>
          <p:cNvSpPr/>
          <p:nvPr/>
        </p:nvSpPr>
        <p:spPr>
          <a:xfrm flipH="1">
            <a:off x="1258200" y="4530240"/>
            <a:ext cx="96732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8"/>
          <p:cNvSpPr/>
          <p:nvPr/>
        </p:nvSpPr>
        <p:spPr>
          <a:xfrm>
            <a:off x="2228400" y="4530240"/>
            <a:ext cx="79560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9"/>
          <p:cNvSpPr/>
          <p:nvPr/>
        </p:nvSpPr>
        <p:spPr>
          <a:xfrm>
            <a:off x="2228400" y="4530240"/>
            <a:ext cx="360" cy="14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20"/>
          <p:cNvSpPr/>
          <p:nvPr/>
        </p:nvSpPr>
        <p:spPr>
          <a:xfrm flipH="1">
            <a:off x="4999680" y="4489920"/>
            <a:ext cx="144144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21"/>
          <p:cNvSpPr/>
          <p:nvPr/>
        </p:nvSpPr>
        <p:spPr>
          <a:xfrm>
            <a:off x="6444360" y="4489920"/>
            <a:ext cx="1726920" cy="52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22"/>
          <p:cNvSpPr/>
          <p:nvPr/>
        </p:nvSpPr>
        <p:spPr>
          <a:xfrm flipH="1">
            <a:off x="5937120" y="4489920"/>
            <a:ext cx="504000" cy="144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23"/>
          <p:cNvSpPr/>
          <p:nvPr/>
        </p:nvSpPr>
        <p:spPr>
          <a:xfrm>
            <a:off x="6444360" y="4489920"/>
            <a:ext cx="934560" cy="144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24"/>
          <p:cNvSpPr/>
          <p:nvPr/>
        </p:nvSpPr>
        <p:spPr>
          <a:xfrm>
            <a:off x="5938560" y="1359720"/>
            <a:ext cx="3880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Line 25"/>
          <p:cNvSpPr/>
          <p:nvPr/>
        </p:nvSpPr>
        <p:spPr>
          <a:xfrm>
            <a:off x="2228400" y="2975400"/>
            <a:ext cx="360" cy="6908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Line 26"/>
          <p:cNvSpPr/>
          <p:nvPr/>
        </p:nvSpPr>
        <p:spPr>
          <a:xfrm>
            <a:off x="6444000" y="2996640"/>
            <a:ext cx="360" cy="6289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500040" y="332640"/>
            <a:ext cx="8213760" cy="10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"/>
          <p:cNvSpPr/>
          <p:nvPr/>
        </p:nvSpPr>
        <p:spPr>
          <a:xfrm>
            <a:off x="755640" y="2284920"/>
            <a:ext cx="2216160" cy="855720"/>
          </a:xfrm>
          <a:prstGeom prst="rect">
            <a:avLst/>
          </a:prstGeom>
          <a:solidFill>
            <a:srgbClr val="4E67C8"/>
          </a:solidFill>
          <a:ln w="15840">
            <a:solidFill>
              <a:srgbClr val="1E2E6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spcAft>
                <a:spcPts val="300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1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500040" y="3214800"/>
            <a:ext cx="8213760" cy="34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4"/>
          <p:cNvSpPr/>
          <p:nvPr/>
        </p:nvSpPr>
        <p:spPr>
          <a:xfrm>
            <a:off x="6084000" y="3214800"/>
            <a:ext cx="2629800" cy="3381120"/>
          </a:xfrm>
          <a:prstGeom prst="rect">
            <a:avLst/>
          </a:prstGeom>
          <a:gradFill>
            <a:gsLst>
              <a:gs pos="0">
                <a:srgbClr val="C0E9DA"/>
              </a:gs>
              <a:gs pos="100000">
                <a:srgbClr val="8CCFB9"/>
              </a:gs>
            </a:gsLst>
            <a:lin ang="5400000"/>
          </a:gradFill>
          <a:ln w="9360">
            <a:solidFill>
              <a:srgbClr val="5DCE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Основные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направления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бюджетной и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налоговой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политики администрации </a:t>
            </a:r>
            <a:r>
              <a:rPr lang="ru-RU" sz="1400" b="1" strike="noStrike" spc="-1" dirty="0" err="1" smtClean="0">
                <a:solidFill>
                  <a:srgbClr val="000000"/>
                </a:solidFill>
                <a:latin typeface="Trebuchet MS"/>
                <a:ea typeface="DejaVu Sans"/>
              </a:rPr>
              <a:t>Славновского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сельского поселения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500040" y="404640"/>
            <a:ext cx="8213760" cy="1294560"/>
          </a:xfrm>
          <a:prstGeom prst="roundRect">
            <a:avLst>
              <a:gd name="adj" fmla="val 16667"/>
            </a:avLst>
          </a:prstGeom>
          <a:ln>
            <a:solidFill>
              <a:srgbClr val="BE4B48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Основа формирования  бюджета муниципального образования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  <a:ea typeface="DejaVu Sans"/>
              </a:rPr>
              <a:t>Славновское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 сельское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поселение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Раздольненского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района Республики Крым: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3492000" y="2326320"/>
            <a:ext cx="2157480" cy="855720"/>
          </a:xfrm>
          <a:prstGeom prst="roundRect">
            <a:avLst>
              <a:gd name="adj" fmla="val 16667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2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3348000" y="3250440"/>
            <a:ext cx="2604240" cy="33454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1400" b="1" strike="noStrike" spc="-1" dirty="0" err="1" smtClean="0">
                <a:solidFill>
                  <a:srgbClr val="000000"/>
                </a:solidFill>
                <a:latin typeface="Trebuchet MS"/>
                <a:ea typeface="DejaVu Sans"/>
              </a:rPr>
              <a:t>Славновское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сельское поселение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Раздольненского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района Республики Крым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4" name="CustomShape 8"/>
          <p:cNvSpPr/>
          <p:nvPr/>
        </p:nvSpPr>
        <p:spPr>
          <a:xfrm>
            <a:off x="571320" y="3214800"/>
            <a:ext cx="1927440" cy="26416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Бюджетном послании президента Российской федерации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5" name="CustomShape 9"/>
          <p:cNvSpPr/>
          <p:nvPr/>
        </p:nvSpPr>
        <p:spPr>
          <a:xfrm>
            <a:off x="6287400" y="2309760"/>
            <a:ext cx="2142720" cy="855720"/>
          </a:xfrm>
          <a:prstGeom prst="roundRect">
            <a:avLst>
              <a:gd name="adj" fmla="val 16667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3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6" name="CustomShape 10"/>
          <p:cNvSpPr/>
          <p:nvPr/>
        </p:nvSpPr>
        <p:spPr>
          <a:xfrm>
            <a:off x="500040" y="3250440"/>
            <a:ext cx="2702520" cy="33454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Муниципальные программы </a:t>
            </a:r>
            <a:r>
              <a:rPr lang="ru-RU" sz="1400" b="1" strike="noStrike" spc="-1" dirty="0" err="1" smtClean="0">
                <a:solidFill>
                  <a:srgbClr val="000000"/>
                </a:solidFill>
                <a:latin typeface="Trebuchet MS"/>
                <a:ea typeface="DejaVu Sans"/>
              </a:rPr>
              <a:t>Славновского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 сельского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поселения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2"/>
          <p:cNvPicPr/>
          <p:nvPr/>
        </p:nvPicPr>
        <p:blipFill>
          <a:blip r:embed="rId2" cstate="print"/>
          <a:stretch/>
        </p:blipFill>
        <p:spPr>
          <a:xfrm>
            <a:off x="791640" y="1188720"/>
            <a:ext cx="3670920" cy="3459960"/>
          </a:xfrm>
          <a:prstGeom prst="rect">
            <a:avLst/>
          </a:prstGeom>
          <a:ln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Сбалансированность бюджета по доходам и расходам - основополагающее требование, предъявляемое к органам исполнительной власти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406040" y="1860480"/>
            <a:ext cx="36709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Бездефицитный бюджет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РАСХОДЫ=ДОХОДЫ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448880" y="3207600"/>
            <a:ext cx="3552120" cy="14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Профицит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ДОХОДЫ &gt;РАСХОДЫ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(можно накапливать резервы, погашать имеющиеся долги)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138240" y="2853000"/>
            <a:ext cx="1150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179640" y="4250520"/>
            <a:ext cx="1345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>
            <a:off x="2789640" y="2838240"/>
            <a:ext cx="1222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4" name="CustomShape 7"/>
          <p:cNvSpPr/>
          <p:nvPr/>
        </p:nvSpPr>
        <p:spPr>
          <a:xfrm>
            <a:off x="2915640" y="4250520"/>
            <a:ext cx="1438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55" name="Picture 3"/>
          <p:cNvPicPr/>
          <p:nvPr/>
        </p:nvPicPr>
        <p:blipFill>
          <a:blip r:embed="rId3" cstate="print"/>
          <a:stretch/>
        </p:blipFill>
        <p:spPr>
          <a:xfrm>
            <a:off x="853200" y="4650120"/>
            <a:ext cx="2291400" cy="1839240"/>
          </a:xfrm>
          <a:prstGeom prst="rect">
            <a:avLst/>
          </a:prstGeom>
          <a:ln>
            <a:noFill/>
          </a:ln>
        </p:spPr>
      </p:pic>
      <p:sp>
        <p:nvSpPr>
          <p:cNvPr id="356" name="CustomShape 8"/>
          <p:cNvSpPr/>
          <p:nvPr/>
        </p:nvSpPr>
        <p:spPr>
          <a:xfrm>
            <a:off x="4464000" y="4842720"/>
            <a:ext cx="467856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Дефицит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РАСХОДЫ&gt; ДОХОДЫ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(необходимы источники покрытия дефицита, можно, например, использовать остатки средств или привлечь средства в долг)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7" name="CustomShape 9"/>
          <p:cNvSpPr/>
          <p:nvPr/>
        </p:nvSpPr>
        <p:spPr>
          <a:xfrm>
            <a:off x="138240" y="5870520"/>
            <a:ext cx="1233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8" name="CustomShape 10"/>
          <p:cNvSpPr/>
          <p:nvPr/>
        </p:nvSpPr>
        <p:spPr>
          <a:xfrm>
            <a:off x="2915640" y="5878080"/>
            <a:ext cx="12373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822240" y="332640"/>
            <a:ext cx="7497720" cy="63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Из чего складываются доходы бюджета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539640" y="1196640"/>
            <a:ext cx="2590920" cy="93456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НАЛОГОВЫЕ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3564000" y="1223640"/>
            <a:ext cx="2404080" cy="93456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НЕНАЛОГОВЫЕ 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6372360" y="1210680"/>
            <a:ext cx="2590920" cy="92088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БЕЗВОЗМЕЗДНЫЕ ПОСТУПЛЕНИЯ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1492200" y="225036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6"/>
          <p:cNvSpPr/>
          <p:nvPr/>
        </p:nvSpPr>
        <p:spPr>
          <a:xfrm>
            <a:off x="4442400" y="225792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7"/>
          <p:cNvSpPr/>
          <p:nvPr/>
        </p:nvSpPr>
        <p:spPr>
          <a:xfrm>
            <a:off x="7394400" y="222264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8"/>
          <p:cNvSpPr/>
          <p:nvPr/>
        </p:nvSpPr>
        <p:spPr>
          <a:xfrm>
            <a:off x="755640" y="3429000"/>
            <a:ext cx="2014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уплаты налогов, установленных Налоговым кодексом РФ (налог на прибыль организаций, налог на доходы физических лиц, налог на имущество организаций и др.)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67" name="CustomShape 9"/>
          <p:cNvSpPr/>
          <p:nvPr/>
        </p:nvSpPr>
        <p:spPr>
          <a:xfrm>
            <a:off x="6660360" y="3429000"/>
            <a:ext cx="2086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других бюджетов бюджетной системы, граждан и организаций (межбюджетные трансферты в виде дотаций, субвенций, </a:t>
            </a:r>
            <a:r>
              <a:rPr lang="ru-RU" sz="1400" b="0" i="1" strike="noStrike" spc="-1">
                <a:solidFill>
                  <a:srgbClr val="002060"/>
                </a:solidFill>
                <a:latin typeface="Trebuchet MS"/>
                <a:ea typeface="DejaVu Sans"/>
              </a:rPr>
              <a:t>субсидий</a:t>
            </a: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, поступления от юридических и физических лиц, кроме налоговых и неналоговых доходов)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8" name="CustomShape 10"/>
          <p:cNvSpPr/>
          <p:nvPr/>
        </p:nvSpPr>
        <p:spPr>
          <a:xfrm>
            <a:off x="3780000" y="3429000"/>
            <a:ext cx="2086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уплаты пошлин и сборов, установленных  законодательством РФ (доходы от использования государственного имущества, штрафы за нарушение законодательства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и др.)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370" name="CustomShape 1"/>
          <p:cNvSpPr/>
          <p:nvPr/>
        </p:nvSpPr>
        <p:spPr>
          <a:xfrm>
            <a:off x="298800" y="260280"/>
            <a:ext cx="8346240" cy="61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Line 2"/>
          <p:cNvSpPr/>
          <p:nvPr/>
        </p:nvSpPr>
        <p:spPr>
          <a:xfrm>
            <a:off x="0" y="714240"/>
            <a:ext cx="77151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3"/>
          <p:cNvSpPr/>
          <p:nvPr/>
        </p:nvSpPr>
        <p:spPr>
          <a:xfrm>
            <a:off x="-5400" y="957240"/>
            <a:ext cx="8877600" cy="1390320"/>
          </a:xfrm>
          <a:prstGeom prst="homePlate">
            <a:avLst>
              <a:gd name="adj" fmla="val 13938"/>
            </a:avLst>
          </a:prstGeom>
          <a:gradFill>
            <a:gsLst>
              <a:gs pos="0">
                <a:schemeClr val="accent3">
                  <a:lumMod val="60000"/>
                  <a:lumOff val="40000"/>
                  <a:alpha val="8000"/>
                </a:schemeClr>
              </a:gs>
              <a:gs pos="100000">
                <a:schemeClr val="bg1">
                  <a:alpha val="15000"/>
                </a:schemeClr>
              </a:gs>
            </a:gsLst>
            <a:lin ang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73" name="CustomShape 4"/>
          <p:cNvSpPr/>
          <p:nvPr/>
        </p:nvSpPr>
        <p:spPr>
          <a:xfrm>
            <a:off x="208800" y="209520"/>
            <a:ext cx="8631360" cy="50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ОСНОВНЫЕ УСЛОВИЯ ФОРМИРОВАНИЯ БЮДЖЕТА НА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2025-2027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ГОДЫ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74" name="Line 5"/>
          <p:cNvSpPr/>
          <p:nvPr/>
        </p:nvSpPr>
        <p:spPr>
          <a:xfrm flipH="1" flipV="1">
            <a:off x="4275000" y="2925720"/>
            <a:ext cx="3240" cy="66168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Line 6"/>
          <p:cNvSpPr/>
          <p:nvPr/>
        </p:nvSpPr>
        <p:spPr>
          <a:xfrm flipH="1">
            <a:off x="4278240" y="3587400"/>
            <a:ext cx="91764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7"/>
          <p:cNvSpPr/>
          <p:nvPr/>
        </p:nvSpPr>
        <p:spPr>
          <a:xfrm>
            <a:off x="368280" y="2619000"/>
            <a:ext cx="3697560" cy="81936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Послание Президента РФ Федеральному Собранию РФ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77" name="CustomShape 8"/>
          <p:cNvSpPr/>
          <p:nvPr/>
        </p:nvSpPr>
        <p:spPr>
          <a:xfrm>
            <a:off x="356760" y="2589120"/>
            <a:ext cx="3710520" cy="85896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75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Line 9"/>
          <p:cNvSpPr/>
          <p:nvPr/>
        </p:nvSpPr>
        <p:spPr>
          <a:xfrm flipV="1">
            <a:off x="4433760" y="2939760"/>
            <a:ext cx="1440" cy="237672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Line 10"/>
          <p:cNvSpPr/>
          <p:nvPr/>
        </p:nvSpPr>
        <p:spPr>
          <a:xfrm>
            <a:off x="4140000" y="5316480"/>
            <a:ext cx="29376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Line 11"/>
          <p:cNvSpPr/>
          <p:nvPr/>
        </p:nvSpPr>
        <p:spPr>
          <a:xfrm flipH="1" flipV="1">
            <a:off x="4930560" y="2931840"/>
            <a:ext cx="1800" cy="238752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Line 12"/>
          <p:cNvSpPr/>
          <p:nvPr/>
        </p:nvSpPr>
        <p:spPr>
          <a:xfrm flipH="1">
            <a:off x="4932360" y="5319360"/>
            <a:ext cx="41724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Line 13"/>
          <p:cNvSpPr/>
          <p:nvPr/>
        </p:nvSpPr>
        <p:spPr>
          <a:xfrm flipH="1">
            <a:off x="1917360" y="2708640"/>
            <a:ext cx="5797800" cy="14400"/>
          </a:xfrm>
          <a:prstGeom prst="line">
            <a:avLst/>
          </a:prstGeom>
          <a:ln w="6480">
            <a:solidFill>
              <a:schemeClr val="accent4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14"/>
          <p:cNvSpPr/>
          <p:nvPr/>
        </p:nvSpPr>
        <p:spPr>
          <a:xfrm>
            <a:off x="5195880" y="2605680"/>
            <a:ext cx="3740400" cy="111384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15"/>
          <p:cNvSpPr/>
          <p:nvPr/>
        </p:nvSpPr>
        <p:spPr>
          <a:xfrm>
            <a:off x="5183280" y="2629800"/>
            <a:ext cx="3730680" cy="106272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бюджетной политики 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2025год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на плановый период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2026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2027годов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5" name="CustomShape 16"/>
          <p:cNvSpPr/>
          <p:nvPr/>
        </p:nvSpPr>
        <p:spPr>
          <a:xfrm>
            <a:off x="322920" y="3593160"/>
            <a:ext cx="3731760" cy="130608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Славновское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2027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6" name="CustomShape 17"/>
          <p:cNvSpPr/>
          <p:nvPr/>
        </p:nvSpPr>
        <p:spPr>
          <a:xfrm>
            <a:off x="317880" y="3557520"/>
            <a:ext cx="3740400" cy="129024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18"/>
          <p:cNvSpPr/>
          <p:nvPr/>
        </p:nvSpPr>
        <p:spPr>
          <a:xfrm>
            <a:off x="572400" y="5059440"/>
            <a:ext cx="8134560" cy="51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19"/>
          <p:cNvSpPr/>
          <p:nvPr/>
        </p:nvSpPr>
        <p:spPr>
          <a:xfrm>
            <a:off x="540360" y="5157720"/>
            <a:ext cx="8133840" cy="33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Муниципальные программы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</a:t>
            </a:r>
            <a:r>
              <a:rPr lang="ru-RU" sz="1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поселения до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2027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9" name="CustomShape 20"/>
          <p:cNvSpPr/>
          <p:nvPr/>
        </p:nvSpPr>
        <p:spPr>
          <a:xfrm>
            <a:off x="0" y="1030320"/>
            <a:ext cx="9142560" cy="1062720"/>
          </a:xfrm>
          <a:prstGeom prst="rect">
            <a:avLst/>
          </a:prstGeom>
          <a:gradFill>
            <a:gsLst>
              <a:gs pos="0">
                <a:srgbClr val="8FE59F">
                  <a:alpha val="32000"/>
                </a:srgbClr>
              </a:gs>
              <a:gs pos="68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chemeClr val="accent4">
                  <a:lumMod val="20000"/>
                  <a:lumOff val="80000"/>
                  <a:alpha val="2100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В основу формирования проекта решения 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«О  бюджете муниципального образования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Славновское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района Республики Крым на 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2026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2027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годов»  положены: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0" name="CustomShape 21"/>
          <p:cNvSpPr/>
          <p:nvPr/>
        </p:nvSpPr>
        <p:spPr>
          <a:xfrm>
            <a:off x="251640" y="5694480"/>
            <a:ext cx="8588880" cy="1062720"/>
          </a:xfrm>
          <a:prstGeom prst="rect">
            <a:avLst/>
          </a:prstGeom>
          <a:gradFill>
            <a:gsLst>
              <a:gs pos="0">
                <a:srgbClr val="8FE59F">
                  <a:alpha val="32000"/>
                </a:srgbClr>
              </a:gs>
              <a:gs pos="68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chemeClr val="accent4">
                  <a:lumMod val="20000"/>
                  <a:lumOff val="80000"/>
                  <a:alpha val="2100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Приоритетными направлениями бюджета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2025-2027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 остаются  проведение бюджетной политики, на увеличение доходной части бюджета, сбалансированности бюджета, мероприятий направленных на решение неотложных задач экономического и социального развития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Славновского сельского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поселения.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1" name="CustomShape 22"/>
          <p:cNvSpPr/>
          <p:nvPr/>
        </p:nvSpPr>
        <p:spPr>
          <a:xfrm>
            <a:off x="5168520" y="3877920"/>
            <a:ext cx="3765600" cy="86472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23"/>
          <p:cNvSpPr/>
          <p:nvPr/>
        </p:nvSpPr>
        <p:spPr>
          <a:xfrm>
            <a:off x="5195880" y="3888720"/>
            <a:ext cx="3738240" cy="81936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налоговой политики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2026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2027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3" name="Line 24"/>
          <p:cNvSpPr/>
          <p:nvPr/>
        </p:nvSpPr>
        <p:spPr>
          <a:xfrm flipV="1">
            <a:off x="4638600" y="2925720"/>
            <a:ext cx="1440" cy="47304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Line 25"/>
          <p:cNvSpPr/>
          <p:nvPr/>
        </p:nvSpPr>
        <p:spPr>
          <a:xfrm>
            <a:off x="4106520" y="3398760"/>
            <a:ext cx="53208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Line 26"/>
          <p:cNvSpPr/>
          <p:nvPr/>
        </p:nvSpPr>
        <p:spPr>
          <a:xfrm flipH="1" flipV="1">
            <a:off x="4779720" y="2941560"/>
            <a:ext cx="1800" cy="162540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Line 27"/>
          <p:cNvSpPr/>
          <p:nvPr/>
        </p:nvSpPr>
        <p:spPr>
          <a:xfrm flipH="1">
            <a:off x="4781520" y="4566960"/>
            <a:ext cx="40140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Line 28"/>
          <p:cNvSpPr/>
          <p:nvPr/>
        </p:nvSpPr>
        <p:spPr>
          <a:xfrm flipV="1">
            <a:off x="4527360" y="2946240"/>
            <a:ext cx="1440" cy="134604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Line 29"/>
          <p:cNvSpPr/>
          <p:nvPr/>
        </p:nvSpPr>
        <p:spPr>
          <a:xfrm>
            <a:off x="4147920" y="4292280"/>
            <a:ext cx="37944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3204000" y="69264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0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401" name="CustomShape 2"/>
          <p:cNvSpPr/>
          <p:nvPr/>
        </p:nvSpPr>
        <p:spPr>
          <a:xfrm>
            <a:off x="298800" y="260280"/>
            <a:ext cx="8346240" cy="61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Бюджетный процесс</a:t>
            </a:r>
            <a:endParaRPr lang="ru-RU" sz="24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351360" y="1069200"/>
            <a:ext cx="856332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4506120" y="3650400"/>
            <a:ext cx="193320" cy="869040"/>
          </a:xfrm>
          <a:custGeom>
            <a:avLst/>
            <a:gdLst/>
            <a:ahLst/>
            <a:cxnLst/>
            <a:rect l="l" t="t" r="r" b="b"/>
            <a:pathLst>
              <a:path w="194882" h="870586">
                <a:moveTo>
                  <a:pt x="194882" y="0"/>
                </a:moveTo>
                <a:lnTo>
                  <a:pt x="194882" y="870586"/>
                </a:lnTo>
                <a:lnTo>
                  <a:pt x="0" y="870586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5"/>
          <p:cNvSpPr/>
          <p:nvPr/>
        </p:nvSpPr>
        <p:spPr>
          <a:xfrm>
            <a:off x="4700880" y="3650400"/>
            <a:ext cx="2723760" cy="1788480"/>
          </a:xfrm>
          <a:custGeom>
            <a:avLst/>
            <a:gdLst/>
            <a:ahLst/>
            <a:cxnLst/>
            <a:rect l="l" t="t" r="r" b="b"/>
            <a:pathLst>
              <a:path w="2725258" h="1789938">
                <a:moveTo>
                  <a:pt x="0" y="0"/>
                </a:moveTo>
                <a:lnTo>
                  <a:pt x="0" y="1580085"/>
                </a:lnTo>
                <a:lnTo>
                  <a:pt x="2725258" y="1580085"/>
                </a:lnTo>
                <a:lnTo>
                  <a:pt x="2725258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6"/>
          <p:cNvSpPr/>
          <p:nvPr/>
        </p:nvSpPr>
        <p:spPr>
          <a:xfrm>
            <a:off x="4565520" y="3650400"/>
            <a:ext cx="90000" cy="1788480"/>
          </a:xfrm>
          <a:custGeom>
            <a:avLst/>
            <a:gdLst/>
            <a:ahLst/>
            <a:cxnLst/>
            <a:rect l="l" t="t" r="r" b="b"/>
            <a:pathLst>
              <a:path w="89676" h="1789938">
                <a:moveTo>
                  <a:pt x="135396" y="0"/>
                </a:moveTo>
                <a:lnTo>
                  <a:pt x="135396" y="1580085"/>
                </a:lnTo>
                <a:lnTo>
                  <a:pt x="45720" y="1580085"/>
                </a:lnTo>
                <a:lnTo>
                  <a:pt x="45720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7"/>
          <p:cNvSpPr/>
          <p:nvPr/>
        </p:nvSpPr>
        <p:spPr>
          <a:xfrm>
            <a:off x="1901160" y="3650400"/>
            <a:ext cx="2798640" cy="1788480"/>
          </a:xfrm>
          <a:custGeom>
            <a:avLst/>
            <a:gdLst/>
            <a:ahLst/>
            <a:cxnLst/>
            <a:rect l="l" t="t" r="r" b="b"/>
            <a:pathLst>
              <a:path w="2799965" h="1789938">
                <a:moveTo>
                  <a:pt x="2799965" y="0"/>
                </a:moveTo>
                <a:lnTo>
                  <a:pt x="2799965" y="1580085"/>
                </a:lnTo>
                <a:lnTo>
                  <a:pt x="0" y="1580085"/>
                </a:lnTo>
                <a:lnTo>
                  <a:pt x="0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3701880" y="2843280"/>
            <a:ext cx="1997280" cy="8060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1. Составление проекта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901800" y="5440320"/>
            <a:ext cx="199728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3. Исполнение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09" name="CustomShape 10"/>
          <p:cNvSpPr/>
          <p:nvPr/>
        </p:nvSpPr>
        <p:spPr>
          <a:xfrm>
            <a:off x="3319920" y="5440320"/>
            <a:ext cx="258120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4. Составление, внешняя проверка, рассмотрение и утверждение бюджетной отчетности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0" name="CustomShape 11"/>
          <p:cNvSpPr/>
          <p:nvPr/>
        </p:nvSpPr>
        <p:spPr>
          <a:xfrm>
            <a:off x="6322320" y="5440320"/>
            <a:ext cx="220644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5. Осуществление муниципального финансового контроля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2"/>
          <p:cNvSpPr/>
          <p:nvPr/>
        </p:nvSpPr>
        <p:spPr>
          <a:xfrm>
            <a:off x="2507400" y="4174920"/>
            <a:ext cx="1997280" cy="691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2. Рассмотрение и утверждение бюджета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12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1979640" y="2094480"/>
            <a:ext cx="5399280" cy="723240"/>
          </a:xfrm>
          <a:prstGeom prst="rect">
            <a:avLst/>
          </a:prstGeom>
          <a:ln w="9360">
            <a:noFill/>
          </a:ln>
        </p:spPr>
      </p:pic>
      <p:sp>
        <p:nvSpPr>
          <p:cNvPr id="413" name="CustomShape 13"/>
          <p:cNvSpPr/>
          <p:nvPr/>
        </p:nvSpPr>
        <p:spPr>
          <a:xfrm>
            <a:off x="2039760" y="2271960"/>
            <a:ext cx="5186520" cy="41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endParaRPr lang="ru-RU" sz="1800" b="0" strike="noStrike" spc="-1">
              <a:latin typeface="Arial"/>
            </a:endParaRPr>
          </a:p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Основные этапы бюджетного процесса</a:t>
            </a:r>
            <a:endParaRPr lang="ru-RU" sz="20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2047320" y="4773600"/>
            <a:ext cx="5453280" cy="1098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/>
          </a:gra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5" name="Picture 4"/>
          <p:cNvPicPr/>
          <p:nvPr/>
        </p:nvPicPr>
        <p:blipFill>
          <a:blip r:embed="rId2" cstate="print"/>
          <a:stretch/>
        </p:blipFill>
        <p:spPr>
          <a:xfrm>
            <a:off x="713880" y="287280"/>
            <a:ext cx="8120160" cy="580680"/>
          </a:xfrm>
          <a:prstGeom prst="rect">
            <a:avLst/>
          </a:prstGeom>
          <a:ln>
            <a:noFill/>
          </a:ln>
        </p:spPr>
      </p:pic>
      <p:pic>
        <p:nvPicPr>
          <p:cNvPr id="416" name="Picture 5"/>
          <p:cNvPicPr/>
          <p:nvPr/>
        </p:nvPicPr>
        <p:blipFill>
          <a:blip r:embed="rId3" cstate="print"/>
          <a:stretch/>
        </p:blipFill>
        <p:spPr>
          <a:xfrm>
            <a:off x="3588120" y="713880"/>
            <a:ext cx="2244960" cy="580680"/>
          </a:xfrm>
          <a:prstGeom prst="rect">
            <a:avLst/>
          </a:prstGeom>
          <a:ln>
            <a:noFill/>
          </a:ln>
        </p:spPr>
      </p:pic>
      <p:pic>
        <p:nvPicPr>
          <p:cNvPr id="417" name="Picture 6"/>
          <p:cNvPicPr/>
          <p:nvPr/>
        </p:nvPicPr>
        <p:blipFill>
          <a:blip r:embed="rId4" cstate="print"/>
          <a:stretch/>
        </p:blipFill>
        <p:spPr>
          <a:xfrm>
            <a:off x="1749960" y="2475720"/>
            <a:ext cx="5872680" cy="552240"/>
          </a:xfrm>
          <a:prstGeom prst="rect">
            <a:avLst/>
          </a:prstGeom>
          <a:ln>
            <a:noFill/>
          </a:ln>
        </p:spPr>
      </p:pic>
      <p:pic>
        <p:nvPicPr>
          <p:cNvPr id="418" name="Picture 7"/>
          <p:cNvPicPr/>
          <p:nvPr/>
        </p:nvPicPr>
        <p:blipFill>
          <a:blip r:embed="rId5" cstate="print"/>
          <a:stretch/>
        </p:blipFill>
        <p:spPr>
          <a:xfrm>
            <a:off x="1778040" y="1310040"/>
            <a:ext cx="5877720" cy="1191960"/>
          </a:xfrm>
          <a:prstGeom prst="rect">
            <a:avLst/>
          </a:prstGeom>
          <a:ln>
            <a:noFill/>
          </a:ln>
        </p:spPr>
      </p:pic>
      <p:pic>
        <p:nvPicPr>
          <p:cNvPr id="419" name="Picture 8"/>
          <p:cNvPicPr/>
          <p:nvPr/>
        </p:nvPicPr>
        <p:blipFill>
          <a:blip r:embed="rId6" cstate="print"/>
          <a:stretch/>
        </p:blipFill>
        <p:spPr>
          <a:xfrm>
            <a:off x="1873800" y="2937240"/>
            <a:ext cx="2531160" cy="1731240"/>
          </a:xfrm>
          <a:prstGeom prst="rect">
            <a:avLst/>
          </a:prstGeom>
          <a:ln>
            <a:noFill/>
          </a:ln>
        </p:spPr>
      </p:pic>
      <p:pic>
        <p:nvPicPr>
          <p:cNvPr id="420" name="Picture 9"/>
          <p:cNvPicPr/>
          <p:nvPr/>
        </p:nvPicPr>
        <p:blipFill>
          <a:blip r:embed="rId7" cstate="print"/>
          <a:stretch/>
        </p:blipFill>
        <p:spPr>
          <a:xfrm>
            <a:off x="4950000" y="2918880"/>
            <a:ext cx="2626920" cy="1790640"/>
          </a:xfrm>
          <a:prstGeom prst="rect">
            <a:avLst/>
          </a:prstGeom>
          <a:ln>
            <a:noFill/>
          </a:ln>
        </p:spPr>
      </p:pic>
      <p:sp>
        <p:nvSpPr>
          <p:cNvPr id="421" name="CustomShape 2"/>
          <p:cNvSpPr/>
          <p:nvPr/>
        </p:nvSpPr>
        <p:spPr>
          <a:xfrm>
            <a:off x="2481480" y="4773600"/>
            <a:ext cx="441036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                     ГРАЖДАНИН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как получатель социальных гарантий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467280" y="5873040"/>
            <a:ext cx="843876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Получает социальные гарантии – расходная часть бюджета (образование, культура, социальные выплаты и другие направления социальных гарантий населению)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2483640" y="1628640"/>
            <a:ext cx="4326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ГРАЖДАНИН</a:t>
            </a: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как налогоплательщик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4" name="CustomShape 5"/>
          <p:cNvSpPr/>
          <p:nvPr/>
        </p:nvSpPr>
        <p:spPr>
          <a:xfrm>
            <a:off x="2014560" y="2567880"/>
            <a:ext cx="5605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Помогает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формировать</a:t>
            </a: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доходную часть бюджета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3953</TotalTime>
  <Words>1560</Words>
  <Application>Microsoft Office PowerPoint</Application>
  <PresentationFormat>Экран (4:3)</PresentationFormat>
  <Paragraphs>341</Paragraphs>
  <Slides>24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Украинская</cp:lastModifiedBy>
  <cp:revision>398</cp:revision>
  <cp:lastPrinted>2014-05-13T11:35:02Z</cp:lastPrinted>
  <dcterms:created xsi:type="dcterms:W3CDTF">2014-05-12T16:47:43Z</dcterms:created>
  <dcterms:modified xsi:type="dcterms:W3CDTF">2025-04-24T05:52:18Z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