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26A4F1-1EDA-47B8-9679-0C5AED91DA1A}">
          <p14:sldIdLst>
            <p14:sldId id="257"/>
            <p14:sldId id="265"/>
            <p14:sldId id="26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аздел без заголовка" id="{05F52077-B959-466E-9985-37A8BF538874}">
          <p14:sldIdLst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</a:t>
            </a:r>
            <a:r>
              <a:rPr lang="ru-RU" baseline="0" dirty="0" smtClean="0"/>
              <a:t> всего</a:t>
            </a:r>
            <a:endParaRPr lang="ru-RU" dirty="0"/>
          </a:p>
        </c:rich>
      </c:tx>
      <c:layout>
        <c:manualLayout>
          <c:xMode val="edge"/>
          <c:yMode val="edge"/>
          <c:x val="0.30189307669518201"/>
          <c:y val="1.094812485345029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9597452134941E-2"/>
          <c:y val="0.19359043323540365"/>
          <c:w val="0.88721365361113791"/>
          <c:h val="0.663499900001379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11809,65683</c:v>
                </c:pt>
                <c:pt idx="1">
                  <c:v>ФАКТ 13387,16451</c:v>
                </c:pt>
              </c:strCache>
            </c:strRef>
          </c:cat>
          <c:val>
            <c:numRef>
              <c:f>Лист1!$B$2:$B$5</c:f>
              <c:numCache>
                <c:formatCode>0.000</c:formatCode>
                <c:ptCount val="4"/>
                <c:pt idx="0" formatCode="General">
                  <c:v>28082.901000000002</c:v>
                </c:pt>
                <c:pt idx="1">
                  <c:v>27137.258000000002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824448"/>
        <c:axId val="25694592"/>
        <c:axId val="0"/>
      </c:bar3DChart>
      <c:catAx>
        <c:axId val="2482444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5694592"/>
        <c:crosses val="autoZero"/>
        <c:auto val="1"/>
        <c:lblAlgn val="ctr"/>
        <c:lblOffset val="100"/>
        <c:noMultiLvlLbl val="0"/>
      </c:catAx>
      <c:valAx>
        <c:axId val="256945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48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 27,2 %</c:v>
                </c:pt>
                <c:pt idx="1">
                  <c:v>неналоговые доходы 29,5 %</c:v>
                </c:pt>
                <c:pt idx="2">
                  <c:v>Безвозмездные поступления 43,3 %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 formatCode="General">
                  <c:v>2256.3849</c:v>
                </c:pt>
                <c:pt idx="1">
                  <c:v>2122.59773</c:v>
                </c:pt>
                <c:pt idx="2" formatCode="General">
                  <c:v>23240.701840000002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29501295855678"/>
          <c:y val="0.32834928775070538"/>
          <c:w val="0.81021076126996683"/>
          <c:h val="0.6716507122492978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13245.65265</c:v>
                </c:pt>
                <c:pt idx="1">
                  <c:v>13242.50805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27137.26</c:v>
                </c:pt>
                <c:pt idx="1">
                  <c:v>27137.26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98,85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13245.65265</c:v>
                </c:pt>
                <c:pt idx="1">
                  <c:v>13242.50805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13245.65265</c:v>
                </c:pt>
                <c:pt idx="1">
                  <c:v>13242.50805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39328"/>
        <c:axId val="31140864"/>
        <c:axId val="0"/>
      </c:bar3DChart>
      <c:catAx>
        <c:axId val="31139328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ru-RU"/>
          </a:p>
        </c:txPr>
        <c:crossAx val="311408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14086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3113932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0881-4634-43E0-B477-9B7961CD064B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4283-6A1C-4EB0-A4F1-C826347A7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8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4283-6A1C-4EB0-A4F1-C826347A70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4283-6A1C-4EB0-A4F1-C826347A70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2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5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0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9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9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8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1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AE9A-1C60-4430-8A77-E968B6749179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7" y="2967335"/>
            <a:ext cx="7465313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Отчет об исполнении бюджета муниципального образования </a:t>
            </a:r>
            <a:r>
              <a:rPr lang="ru-RU" sz="3600" dirty="0" err="1" smtClean="0">
                <a:solidFill>
                  <a:schemeClr val="bg1"/>
                </a:solidFill>
              </a:rPr>
              <a:t>Восходненское</a:t>
            </a:r>
            <a:r>
              <a:rPr lang="ru-RU" sz="3600" dirty="0" smtClean="0">
                <a:solidFill>
                  <a:schemeClr val="bg1"/>
                </a:solidFill>
              </a:rPr>
              <a:t> сельское поселение Красногвардейского района Республики Крым                                 за 2021 год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7177088" algn="l"/>
              </a:tabLst>
            </a:pPr>
            <a:r>
              <a:rPr lang="ru-RU" sz="2000" dirty="0"/>
              <a:t>К отчету об исполнении бюджета муниципального образования </a:t>
            </a:r>
            <a:r>
              <a:rPr lang="ru-RU" sz="2000" dirty="0" smtClean="0"/>
              <a:t>Славновское </a:t>
            </a:r>
            <a:r>
              <a:rPr lang="ru-RU" sz="2000" dirty="0"/>
              <a:t>сельское поселение Раздольненского района Республики Крым за </a:t>
            </a:r>
            <a:r>
              <a:rPr lang="ru-RU" sz="2000" dirty="0" smtClean="0"/>
              <a:t>2024 </a:t>
            </a:r>
            <a:r>
              <a:rPr lang="ru-RU" sz="2000" dirty="0" smtClean="0"/>
              <a:t>год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420889"/>
            <a:ext cx="7825351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6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524" y="112474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завершении своего отчета я хочу обратиться к жителям нашего поселения, что без Вашей помощи и ответственного гражданского отношения к проводимым в поселении мероприятиям администрация в одиночку не сможет добиться хороших результатов. Мы надеемся на Ваше участие в сходах граждан, субботниках и других мероприятиях, которые проводятся у нас в поселении. Хочу выразить благодарность работникам  Администрации сельского поселения, которые в полном объеме и качественно выполняют свои обязанности, ищут ответы на все вопросы, которые задают граждане нашего поселения и делают все для того, чтобы поселение было жизнеспособным и развивающимся. Благодарю  депутатов, руководителей учреждений и предпринимателей за взаимопонимание и выручку. Я знаю, что вместе мы сможем преодолеть любые трудности. Хочу пожелать Вам всем крепкого здоровья, семейного благополучия, чистого и светлого неба над головой, удачи и счастья. Спасибо за внимание.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Бюджет для граждан»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Подготовлен администрацией </a:t>
            </a:r>
            <a:r>
              <a:rPr lang="ru-RU" sz="2200" dirty="0" err="1" smtClean="0"/>
              <a:t>Славновского</a:t>
            </a:r>
            <a:r>
              <a:rPr lang="ru-RU" sz="2200" dirty="0" smtClean="0"/>
              <a:t> </a:t>
            </a:r>
            <a:r>
              <a:rPr lang="ru-RU" sz="2200" dirty="0"/>
              <a:t>сельского поселения Раздольненского района Республики Крым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u="sng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Информация </a:t>
            </a:r>
            <a:r>
              <a:rPr lang="ru-RU" sz="2200" b="1" u="sng" spc="-1" dirty="0">
                <a:solidFill>
                  <a:srgbClr val="000000"/>
                </a:solidFill>
                <a:latin typeface="Times New Roman"/>
                <a:ea typeface="DejaVu Sans"/>
              </a:rPr>
              <a:t>для контактов</a:t>
            </a: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с. 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Славное,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Ленина, 12,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Раздольненский район, Республика Крым , 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296230</a:t>
            </a: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        тел. /факс (</a:t>
            </a:r>
            <a:r>
              <a:rPr lang="ru-RU" sz="2200" spc="-1" dirty="0">
                <a:solidFill>
                  <a:srgbClr val="000000"/>
                </a:solidFill>
                <a:latin typeface="Arial"/>
                <a:ea typeface="DejaVu Sans"/>
              </a:rPr>
              <a:t>36553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93-419          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r>
              <a:rPr lang="ru-RU" sz="22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mail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en-US" sz="2200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ss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r>
              <a:rPr lang="en-US" sz="2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slavnoe@mail.ru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048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термины, применяемые в бюджетном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бюджет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-свод бюджетов бюджетной системы Российской Федерации на соответствующей территории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Бюджетная система Российской Федерации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3753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-поступающие в бюджет денежные средства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денежные средства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-превышение расходов бюджета над его доходами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превышение доходов бюджета над его расходами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0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94"/>
            <a:ext cx="9148156" cy="57175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Уважаемые жители </a:t>
            </a:r>
            <a:r>
              <a:rPr lang="ru-RU" sz="3200" dirty="0" err="1" smtClean="0">
                <a:solidFill>
                  <a:srgbClr val="FFFF00"/>
                </a:solidFill>
              </a:rPr>
              <a:t>Славновского</a:t>
            </a:r>
            <a:r>
              <a:rPr lang="ru-RU" sz="3200" dirty="0" smtClean="0">
                <a:solidFill>
                  <a:srgbClr val="FFFF00"/>
                </a:solidFill>
              </a:rPr>
              <a:t> сельского поселения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1"/>
            <a:ext cx="882047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Представляем Вашему вниманию Отчет об исполнении бюджета муниципального образования                                         </a:t>
            </a:r>
            <a:r>
              <a:rPr lang="ru-RU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Славновское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сельское поселение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Раздольненского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Республики Крым за 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 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год.</a:t>
            </a:r>
          </a:p>
          <a:p>
            <a:pPr algn="ctr"/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	</a:t>
            </a:r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 нацелен на получение обратной </a:t>
            </a:r>
          </a:p>
          <a:p>
            <a:pPr algn="just"/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42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ПАРАМЕТРЫ ИСПОЛНЕНИЯ БЮДЖЕТА  ЗА 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2024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 (ТЫС.РУБ)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37311"/>
              </p:ext>
            </p:extLst>
          </p:nvPr>
        </p:nvGraphicFramePr>
        <p:xfrm>
          <a:off x="323527" y="1628800"/>
          <a:ext cx="8280921" cy="344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02"/>
                <a:gridCol w="1810002"/>
                <a:gridCol w="1810002"/>
                <a:gridCol w="2850915"/>
              </a:tblGrid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Исполнение %</a:t>
                      </a:r>
                      <a:endParaRPr lang="ru-RU" dirty="0"/>
                    </a:p>
                  </a:txBody>
                  <a:tcPr/>
                </a:tc>
              </a:tr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11809,65683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13387,16451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113,35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13245,65265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13242,50805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99,97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70568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1435,99582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7056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144,65646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23" y="5373216"/>
            <a:ext cx="6302834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1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548680"/>
            <a:ext cx="4734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ИСПОЛНЕНИЕ БЮДЖЕТА ВИШЕНСКОГО СЕЛЬСКОГО ПОСЕЛЕНИЯ ЗА 2017 ГОД ПО ДОХОДАМ (ТЫС.РУБ.)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37239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ИСПОЛНЕНИЕ БЮДЖЕТА СЛАВНОВСКОГО СЕЛЬСКОГО ПОСЕЛЕНИЯ РАЗДОЛЬНЕНСКОГО РАЙОНА РЕСПУБЛИКИ КРЫМ                                                                  ЗА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2024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ГОД ПО ДОХОДАМ (ТЫС.РУБ.)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7340805"/>
              </p:ext>
            </p:extLst>
          </p:nvPr>
        </p:nvGraphicFramePr>
        <p:xfrm>
          <a:off x="467544" y="1397000"/>
          <a:ext cx="432048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40925585"/>
              </p:ext>
            </p:extLst>
          </p:nvPr>
        </p:nvGraphicFramePr>
        <p:xfrm>
          <a:off x="5004048" y="1124744"/>
          <a:ext cx="348004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17032"/>
            <a:ext cx="925252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826729"/>
            <a:ext cx="9252519" cy="5204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801" y="97608"/>
            <a:ext cx="894786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СТРУКТУРА И ОБЪЕМ НАЛОГОВЫХ И НЕНАЛОГОВЫХ ДОХОДОВ БЮДЖЕТА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СЛАВНОВСКОГО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СЕЛЬСКОГО ПОС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ЕЛЕНИЯ ЗА 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2024 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ГОД (ТЫС.РУБ.)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22790"/>
              </p:ext>
            </p:extLst>
          </p:nvPr>
        </p:nvGraphicFramePr>
        <p:xfrm>
          <a:off x="0" y="692696"/>
          <a:ext cx="8820472" cy="5880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/>
                <a:gridCol w="1423808"/>
                <a:gridCol w="1415887"/>
                <a:gridCol w="1624801"/>
              </a:tblGrid>
              <a:tr h="39627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Поступило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11809,65683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13387,16451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+1577,50768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Налог на доходы физических лиц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748,800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874,74022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+125,94022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Налог на имущество физических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лиц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462,000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460,94924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-1,05076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236,000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459,75000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+223,75000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1665,000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2082,22424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+417,22424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Государственная пошлина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6,600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8,840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+2,240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5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, от использования имущества, находящиеся в государственной и муниципальной собственности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4597,18500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5541,95400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+944,769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 от оказания платных услуг и компенсации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затрат государства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18,000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18,000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875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62,500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73,90982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+11,40982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Прочие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449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Штрафы,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санкции, возмещение ущерба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29,00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31,00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+2,00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36104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4834" y="498255"/>
            <a:ext cx="6518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СТРУКТУРА И ОБЪЕМ БЕЗВОЗМЕЗДНЫХ ПОСТУПЛЕНИЙ</a:t>
            </a:r>
          </a:p>
          <a:p>
            <a:pPr algn="ctr"/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(ТЫС.РУБ.) </a:t>
            </a:r>
            <a:endParaRPr lang="ru-RU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21649"/>
              </p:ext>
            </p:extLst>
          </p:nvPr>
        </p:nvGraphicFramePr>
        <p:xfrm>
          <a:off x="899592" y="1124744"/>
          <a:ext cx="7536160" cy="397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152128"/>
                <a:gridCol w="1224136"/>
                <a:gridCol w="911424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Исполнение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3984,57183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3835,75089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dirty="0" smtClean="0"/>
                        <a:t>96,625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87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бюджетам сельских поселений на выравнивание бюджетной обеспеченности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1035,02100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1035,02100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87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бюджетам сельских поселений на поддержку мер по обеспечению сбалансированности бюджетов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508,41300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508,41300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28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399,60000</a:t>
                      </a:r>
                      <a:endParaRPr lang="ru-RU" sz="1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399,60000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4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0,841</a:t>
                      </a:r>
                      <a:endParaRPr lang="ru-RU" sz="1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0,841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 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138,89400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138,89400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>
                    <a:noFill/>
                  </a:tcPr>
                </a:tc>
              </a:tr>
              <a:tr h="270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1901,80283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1901,80283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9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948598" cy="7461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143" y="2844225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СТРУКТУРА И ОБЪЕМ РАСХОДОВ БЮДЖЕТА  СЛАВНОВСКОГО  СЕЛЬСКОГО ПОСЕЛЕНИЯ ЗА </a:t>
            </a:r>
            <a:r>
              <a:rPr lang="ru-RU" sz="1600" i="1" dirty="0" smtClean="0"/>
              <a:t>2024 </a:t>
            </a:r>
            <a:r>
              <a:rPr lang="ru-RU" sz="1600" i="1" dirty="0" smtClean="0"/>
              <a:t>(ТЫС.РУБ.)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66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ИСПОЛНЕНИЕ БЮДЖЕТА СЛАВНОВСКОГО СЕЛЬСКОГО ПОСЕЛЕНИЯ ЗА </a:t>
            </a:r>
            <a:r>
              <a:rPr lang="ru-RU" sz="1600" i="1" dirty="0" smtClean="0"/>
              <a:t>2024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 ГОД ПО РАСХОДАМ (ТЫС.РУБ.)</a:t>
            </a:r>
            <a:endParaRPr lang="ru-RU" sz="16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46385"/>
              </p:ext>
            </p:extLst>
          </p:nvPr>
        </p:nvGraphicFramePr>
        <p:xfrm>
          <a:off x="611560" y="3543020"/>
          <a:ext cx="7917060" cy="341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265"/>
                <a:gridCol w="1979265"/>
                <a:gridCol w="1979265"/>
                <a:gridCol w="1979265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Исполнение 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43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13245,65265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13242,50805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98,85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Общегосударственные вопросы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4133,24028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4130,12358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99,92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Национальная оборона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138,89400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138,89400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98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3,7500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3,7500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34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1851,62983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1851,62983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3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Жилищно-коммунальное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хозяйство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6573,88682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6573,85892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99,99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2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374,67872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374,67872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7725037"/>
              </p:ext>
            </p:extLst>
          </p:nvPr>
        </p:nvGraphicFramePr>
        <p:xfrm>
          <a:off x="323528" y="908720"/>
          <a:ext cx="8424935" cy="1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2204864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3017" y="220486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537</Words>
  <Application>Microsoft Office PowerPoint</Application>
  <PresentationFormat>Экран (4:3)</PresentationFormat>
  <Paragraphs>168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для граждан</vt:lpstr>
      <vt:lpstr>Основные термины, применяемые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«Бюджет для граждан»   Подготовлен администрацией Славновского сельского поселения Раздольненского района Республики Крым  Информация для контактов  Адрес: с. Славное, ул. Ленина, 12, Раздольненский район, Республика Крым , 296230         тел. /факс (36553) 93-419           e-mail: ss.slavnoe@mail.ru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Мичурино</dc:creator>
  <cp:lastModifiedBy>Украинская</cp:lastModifiedBy>
  <cp:revision>140</cp:revision>
  <dcterms:created xsi:type="dcterms:W3CDTF">2018-07-24T08:30:06Z</dcterms:created>
  <dcterms:modified xsi:type="dcterms:W3CDTF">2025-04-24T10:07:59Z</dcterms:modified>
</cp:coreProperties>
</file>