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0" r:id="rId2"/>
    <p:sldId id="257" r:id="rId3"/>
    <p:sldId id="258" r:id="rId4"/>
    <p:sldId id="259" r:id="rId5"/>
    <p:sldId id="260" r:id="rId6"/>
    <p:sldId id="272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625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7625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r">
              <a:defRPr sz="1100"/>
            </a:lvl1pPr>
          </a:lstStyle>
          <a:p>
            <a:fld id="{F662A2D5-452C-4889-B32B-2ADD023CD0A3}" type="datetimeFigureOut">
              <a:rPr lang="ru-RU" smtClean="0"/>
              <a:pPr/>
              <a:t>05.08.2025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014"/>
            <a:ext cx="2945659" cy="497624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9014"/>
            <a:ext cx="2945659" cy="497624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r">
              <a:defRPr sz="1100"/>
            </a:lvl1pPr>
          </a:lstStyle>
          <a:p>
            <a:fld id="{A1633A72-E273-4D73-9E23-0EB595BABB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7796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E7B09-8820-4514-A904-7B46C6B210C2}" type="datetimeFigureOut">
              <a:rPr lang="ru-RU" smtClean="0"/>
              <a:pPr/>
              <a:t>05.08.2025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AB601-4621-4E96-A14F-C4652A44A5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68437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AB601-4621-4E96-A14F-C4652A44A5F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66919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defPPr/>
            <a:lvl1pPr lvl="0" algn="ctr"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 sz="2400"/>
            </a:lvl1pPr>
            <a:lvl2pPr marL="457200" lvl="1" indent="0" algn="ctr">
              <a:buNone/>
              <a:defRPr sz="2000"/>
            </a:lvl2pPr>
            <a:lvl3pPr marL="914400" lvl="2" indent="0" algn="ctr">
              <a:buNone/>
              <a:defRPr sz="1800"/>
            </a:lvl3pPr>
            <a:lvl4pPr marL="1371600" lvl="3" indent="0" algn="ctr">
              <a:buNone/>
              <a:defRPr sz="1600"/>
            </a:lvl4pPr>
            <a:lvl5pPr marL="1828800" lvl="4" indent="0" algn="ctr">
              <a:buNone/>
              <a:defRPr sz="1600"/>
            </a:lvl5pPr>
            <a:lvl6pPr marL="2286000" lvl="5" indent="0" algn="ctr">
              <a:buNone/>
              <a:defRPr sz="1600"/>
            </a:lvl6pPr>
            <a:lvl7pPr marL="2743200" lvl="6" indent="0" algn="ctr">
              <a:buNone/>
              <a:defRPr sz="1600"/>
            </a:lvl7pPr>
            <a:lvl8pPr marL="3200400" lvl="7" indent="0" algn="ctr">
              <a:buNone/>
              <a:defRPr sz="1600"/>
            </a:lvl8pPr>
            <a:lvl9pPr marL="3657600" lvl="8" indent="0" algn="ctr">
              <a:buNone/>
              <a:defRPr sz="1600"/>
            </a:lvl9pPr>
          </a:lstStyle>
          <a:p>
            <a:r>
              <a:t>Образец подзаголовка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14.02.2025</a:t>
            </a:r>
          </a:p>
        </p:txBody>
      </p:sp>
      <p:sp>
        <p:nvSpPr>
          <p:cNvPr id="17" name="Shape 1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14.02.2025</a:t>
            </a:r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9" name="Shape 9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0" name="Shape 1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14.02.2025</a:t>
            </a:r>
          </a:p>
        </p:txBody>
      </p:sp>
      <p:sp>
        <p:nvSpPr>
          <p:cNvPr id="11" name="Shape 1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14.02.2025</a:t>
            </a:r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14.02.2025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14.02.2025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14.02.2025</a:t>
            </a:r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14.02.2025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1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7" cy="823911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14.02.2025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14.02.2025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14.02.2025</a:t>
            </a:r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14.02.2025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lvl="0" algn="l">
        <a:lnSpc>
          <a:spcPct val="90000"/>
        </a:lnSpc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228600" lvl="0" indent="-228600" algn="l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2675" y="201060"/>
            <a:ext cx="11366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ВСЕРОССИЙСКИЙ КОНКУРС «ЛУЧШИЕ КАДРОВЫЕ ПРАКТИКИ И ИНИЦИАТИВЫ В СИСТЕМЕ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ГОСУДАРСТВЕННОГО И МУНИЦИПАЛЬНОГО УПРАВЛЕНИЯ»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30205" y="847391"/>
            <a:ext cx="71315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Номинация: </a:t>
            </a:r>
            <a:r>
              <a:rPr lang="ru-RU" sz="1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 </a:t>
            </a:r>
            <a:r>
              <a:rPr lang="ru-RU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комплексной работы по управлению </a:t>
            </a:r>
            <a:r>
              <a:rPr lang="ru-RU" sz="1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кадрами</a:t>
            </a:r>
            <a:endParaRPr lang="ru-RU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2102" y="2469430"/>
            <a:ext cx="706385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cap="all" dirty="0" smtClean="0">
                <a:solidFill>
                  <a:srgbClr val="DF1E6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Порядок предоставления субсидий</a:t>
            </a:r>
          </a:p>
          <a:p>
            <a:pPr algn="ctr"/>
            <a:r>
              <a:rPr lang="ru-RU" sz="4000" b="1" cap="all" dirty="0" smtClean="0">
                <a:solidFill>
                  <a:srgbClr val="DF1E6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202</a:t>
            </a:r>
            <a:r>
              <a:rPr lang="en-US" sz="4000" b="1" cap="all" dirty="0" smtClean="0">
                <a:solidFill>
                  <a:srgbClr val="DF1E6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ru-RU" sz="4000" b="1" cap="all" dirty="0" smtClean="0">
                <a:solidFill>
                  <a:srgbClr val="DF1E6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году</a:t>
            </a:r>
            <a:endParaRPr lang="ru-RU" sz="4000" b="1" cap="all" dirty="0">
              <a:solidFill>
                <a:srgbClr val="DF1E6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85944"/>
            <a:ext cx="5416112" cy="38380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7457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/>
          <p:nvPr/>
        </p:nvSpPr>
        <p:spPr>
          <a:xfrm>
            <a:off x="4499125" y="1691640"/>
            <a:ext cx="708659" cy="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01" name="Shape 301"/>
          <p:cNvSpPr/>
          <p:nvPr/>
        </p:nvSpPr>
        <p:spPr>
          <a:xfrm flipV="1">
            <a:off x="5207785" y="1691640"/>
            <a:ext cx="0" cy="69723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02" name="Shape 302"/>
          <p:cNvSpPr/>
          <p:nvPr/>
        </p:nvSpPr>
        <p:spPr>
          <a:xfrm>
            <a:off x="391886" y="273586"/>
            <a:ext cx="10563497" cy="3831771"/>
          </a:xfrm>
          <a:prstGeom prst="rect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>
            <a:defPPr/>
            <a:lvl1pPr marL="0" lvl="0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/>
            <a:endParaRPr sz="1200">
              <a:solidFill>
                <a:srgbClr val="2A398F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endParaRPr sz="1200" b="1">
              <a:solidFill>
                <a:srgbClr val="1734CE"/>
              </a:solidFill>
              <a:latin typeface="+mn-lt"/>
              <a:ea typeface="+mn-ea"/>
              <a:cs typeface="+mn-cs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171450" indent="-171450">
              <a:buFont typeface="Arial"/>
              <a:buChar char="•"/>
            </a:pPr>
            <a:r>
              <a:rPr sz="12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РАССТОЯНИЕ ОТ МЕСТА, ГДЕ ГРАЖДАНИН ДО ПЕРЕЕЗДА ДЛЯ ТРУДОУСТРОЙСТВА БЫЛ ЗАРЕГИСТРИРОВАН ПО МЕСТУ ЖИТЕЛЬСТВА ИЛИ ПО МЕСТУ ПРЕБЫВАНИЯ. ДО МЕСТА ОСУЩЕСТВЛЕНИЯ ТРУДОВОЙ ДЕЯТЕЛЬНОСТИ НЕ МЕНЕЕ 50 КИЛОМЕТРОВ;</a:t>
            </a:r>
          </a:p>
          <a:p>
            <a:pPr marL="171450" indent="-171450">
              <a:buFont typeface="Arial"/>
              <a:buChar char="•"/>
            </a:pPr>
            <a:endParaRPr sz="1200" b="1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171450" indent="-171450">
              <a:buFont typeface="Arial"/>
              <a:buChar char="•"/>
            </a:pPr>
            <a:r>
              <a:rPr sz="12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ПРЕДОСТАВЛЕНИЕ РАБОТОДАТЕЛЕМ ТРУДОУСТРОЕННОМУ ГРАЖДАНИНУ МЕР ФИНАНСОВОЙ ПОДДЕРЖКИ ЗА СЧЕТ РАБОТОДАТЕЛЯ (КОМПЕНСАЦИЯ ЗАТРАТ РАБОТНИКА НА ПРОЕЗД К НОВОМУ МЕСТУ ПРОЖИВАНИЯ. АРЕНДА ЖИЛЬЯ И (ИЛИ) ИНЫЕ ВЫПЛАТЫ);</a:t>
            </a:r>
          </a:p>
          <a:p>
            <a:pPr marL="171450" indent="-171450">
              <a:spcAft>
                <a:spcPts val="750"/>
              </a:spcAft>
              <a:buFont typeface="Arial"/>
              <a:buChar char="•"/>
            </a:pPr>
            <a:endParaRPr sz="1200" b="1">
              <a:solidFill>
                <a:schemeClr val="accent5">
                  <a:lumMod val="75000"/>
                </a:schemeClr>
              </a:solidFill>
            </a:endParaRPr>
          </a:p>
          <a:p>
            <a:pPr marL="171450" indent="-171450">
              <a:spcAft>
                <a:spcPts val="750"/>
              </a:spcAft>
              <a:buFont typeface="Arial"/>
              <a:buChar char="•"/>
            </a:pPr>
            <a:r>
              <a:rPr sz="12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ТРУДОУСТРОЙСТВО НА УСЛОВИЯХ ПОЛНОГО РАБОЧЕГО ДНЯ;</a:t>
            </a:r>
          </a:p>
          <a:p>
            <a:pPr marL="171450" indent="-171450">
              <a:spcAft>
                <a:spcPts val="750"/>
              </a:spcAft>
              <a:buFont typeface="Arial"/>
              <a:buChar char="•"/>
            </a:pPr>
            <a:endParaRPr sz="1200" b="1">
              <a:solidFill>
                <a:schemeClr val="accent5">
                  <a:lumMod val="75000"/>
                </a:schemeClr>
              </a:solidFill>
            </a:endParaRPr>
          </a:p>
          <a:p>
            <a:pPr marL="171450" indent="-171450">
              <a:spcAft>
                <a:spcPts val="750"/>
              </a:spcAft>
              <a:buFont typeface="Arial"/>
              <a:buChar char="•"/>
            </a:pPr>
            <a:r>
              <a:rPr sz="12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ВЫПЛАТА РАБОТНИКУ ЗАРАБОТНОЙ ПЛАТЫ В РАЗМЕРЕ НЕ НИЖЕ ВЕЛИЧИНЫ МРОТ</a:t>
            </a:r>
          </a:p>
        </p:txBody>
      </p:sp>
      <p:sp>
        <p:nvSpPr>
          <p:cNvPr id="310" name="Shape 310"/>
          <p:cNvSpPr txBox="1"/>
          <p:nvPr/>
        </p:nvSpPr>
        <p:spPr>
          <a:xfrm>
            <a:off x="1028836" y="973643"/>
            <a:ext cx="4537166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УСЛОВИЯ ВКЛЮЧЕНИЯ В ПЕРЕЧЕНЬ ЦЗН</a:t>
            </a:r>
          </a:p>
        </p:txBody>
      </p:sp>
      <p:pic>
        <p:nvPicPr>
          <p:cNvPr id="312" name="Picture 312"/>
          <p:cNvPicPr/>
          <p:nvPr/>
        </p:nvPicPr>
        <p:blipFill>
          <a:blip r:embed="rId2"/>
          <a:stretch/>
        </p:blipFill>
        <p:spPr>
          <a:xfrm>
            <a:off x="391886" y="3601815"/>
            <a:ext cx="547249" cy="540000"/>
          </a:xfrm>
          <a:prstGeom prst="rect">
            <a:avLst/>
          </a:prstGeom>
          <a:ln>
            <a:noFill/>
          </a:ln>
        </p:spPr>
      </p:pic>
      <p:pic>
        <p:nvPicPr>
          <p:cNvPr id="314" name="Picture 314"/>
          <p:cNvPicPr/>
          <p:nvPr/>
        </p:nvPicPr>
        <p:blipFill>
          <a:blip r:embed="rId3"/>
          <a:stretch/>
        </p:blipFill>
        <p:spPr>
          <a:xfrm>
            <a:off x="458241" y="861844"/>
            <a:ext cx="471488" cy="592930"/>
          </a:xfrm>
          <a:prstGeom prst="rect">
            <a:avLst/>
          </a:prstGeom>
          <a:ln>
            <a:noFill/>
          </a:ln>
        </p:spPr>
      </p:pic>
      <p:sp>
        <p:nvSpPr>
          <p:cNvPr id="315" name="Shape 315"/>
          <p:cNvSpPr txBox="1"/>
          <p:nvPr/>
        </p:nvSpPr>
        <p:spPr>
          <a:xfrm>
            <a:off x="458241" y="3658836"/>
            <a:ext cx="510776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FF0000"/>
                </a:solidFill>
                <a:latin typeface="Arial Narrow"/>
                <a:ea typeface="Arial Narrow"/>
                <a:cs typeface="Arial Narrow"/>
              </a:rPr>
              <a:t>           </a:t>
            </a:r>
            <a:r>
              <a:rPr sz="1800" b="1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РАЗМЕР СУБСИДИИ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endParaRPr sz="1400" b="1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</p:txBody>
      </p:sp>
      <p:sp>
        <p:nvSpPr>
          <p:cNvPr id="316" name="Shape 316"/>
          <p:cNvSpPr/>
          <p:nvPr/>
        </p:nvSpPr>
        <p:spPr>
          <a:xfrm>
            <a:off x="258705" y="4273485"/>
            <a:ext cx="5264723" cy="52322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4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СУБСИДИЯ = (3МРОТ*РК + СТРАХОВЫЕ ВЗНОСЫ) * КОЛИЧЕСТВО ТРУДОУСТРОЕННЫХ ГРАЖДАН</a:t>
            </a:r>
            <a:endParaRPr sz="140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</p:txBody>
      </p:sp>
      <p:sp>
        <p:nvSpPr>
          <p:cNvPr id="317" name="Shape 317"/>
          <p:cNvSpPr txBox="1"/>
          <p:nvPr/>
        </p:nvSpPr>
        <p:spPr>
          <a:xfrm>
            <a:off x="6818811" y="3428998"/>
            <a:ext cx="4302036" cy="12926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22 440*3*1,2 + 8132,26 (30,2%)= </a:t>
            </a:r>
            <a:r>
              <a:rPr sz="18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88 916,26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14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22440</a:t>
            </a:r>
            <a:r>
              <a:rPr sz="14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– МРОТ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14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1,2</a:t>
            </a:r>
            <a:r>
              <a:rPr sz="14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– РК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14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8132,26</a:t>
            </a:r>
            <a:r>
              <a:rPr sz="14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– СРЕДНЯЯ СУММА СТРАХОВЫХ ВЗНОСОВ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18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88 916,26*4=355 665,04</a:t>
            </a:r>
          </a:p>
        </p:txBody>
      </p:sp>
      <p:grpSp>
        <p:nvGrpSpPr>
          <p:cNvPr id="318" name="Shape 318"/>
          <p:cNvGrpSpPr/>
          <p:nvPr/>
        </p:nvGrpSpPr>
        <p:grpSpPr>
          <a:xfrm>
            <a:off x="369264" y="4508952"/>
            <a:ext cx="6571466" cy="2798933"/>
            <a:chOff x="0" y="0"/>
            <a:chExt cx="6571466" cy="2798933"/>
          </a:xfrm>
        </p:grpSpPr>
        <p:sp>
          <p:nvSpPr>
            <p:cNvPr id="319" name="Shape 319"/>
            <p:cNvSpPr/>
            <p:nvPr/>
          </p:nvSpPr>
          <p:spPr>
            <a:xfrm flipV="1">
              <a:off x="2332762" y="0"/>
              <a:ext cx="4238703" cy="488434"/>
            </a:xfrm>
            <a:prstGeom prst="rect">
              <a:avLst/>
            </a:prstGeom>
            <a:noFill/>
            <a:ln w="25400">
              <a:noFill/>
            </a:ln>
          </p:spPr>
          <p:txBody>
            <a:bodyPr lIns="91440" tIns="45720" rIns="91440" bIns="45720" anchor="ctr"/>
            <a:lstStyle/>
            <a:p>
              <a:pPr marL="0" indent="0" algn="l"/>
              <a:endParaRPr sz="1350">
                <a:solidFill>
                  <a:srgbClr val="2A398F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0" name="Shape 320"/>
            <p:cNvSpPr/>
            <p:nvPr/>
          </p:nvSpPr>
          <p:spPr>
            <a:xfrm>
              <a:off x="0" y="801053"/>
              <a:ext cx="5579599" cy="1997879"/>
            </a:xfrm>
            <a:prstGeom prst="rect">
              <a:avLst/>
            </a:prstGeom>
            <a:noFill/>
            <a:ln w="25400">
              <a:noFill/>
            </a:ln>
          </p:spPr>
          <p:txBody>
            <a:bodyPr lIns="91440" tIns="45720" rIns="91440" bIns="45720" anchor="ctr"/>
            <a:lstStyle>
              <a:defPPr/>
              <a:lvl1pPr marL="0" lvl="0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14313" indent="-214313">
                <a:spcAft>
                  <a:spcPts val="750"/>
                </a:spcAft>
                <a:buFont typeface="Arial"/>
                <a:buChar char="•"/>
              </a:pPr>
              <a:r>
                <a:rPr sz="1200" b="1">
                  <a:solidFill>
                    <a:schemeClr val="accent5">
                      <a:lumMod val="75000"/>
                    </a:schemeClr>
                  </a:solidFill>
                  <a:latin typeface="Arial Narrow"/>
                  <a:ea typeface="Arial Narrow"/>
                  <a:cs typeface="Arial Narrow"/>
                </a:rPr>
                <a:t>ПО ИСТЕЧЕНИИ 3-ГО МЕСЯЦА РАБОТЫ ТРУДОУСТРОЕННОГО ГРАЖДАНИНА</a:t>
              </a:r>
            </a:p>
            <a:p>
              <a:pPr marL="214313" indent="-214313">
                <a:spcAft>
                  <a:spcPts val="750"/>
                </a:spcAft>
                <a:buFont typeface="Arial"/>
                <a:buChar char="•"/>
              </a:pPr>
              <a:r>
                <a:rPr sz="1200" b="1">
                  <a:solidFill>
                    <a:schemeClr val="accent5">
                      <a:lumMod val="75000"/>
                    </a:schemeClr>
                  </a:solidFill>
                  <a:latin typeface="Arial Narrow"/>
                  <a:ea typeface="Arial Narrow"/>
                  <a:cs typeface="Arial Narrow"/>
                </a:rPr>
                <a:t>ПО ИСТЕЧЕНИИ 6-ГО МЕСЯЦА РАБОТЫ ТРУДОУСТРОЕННОГО ГРАЖДАНИНА</a:t>
              </a:r>
            </a:p>
            <a:p>
              <a:pPr marL="214313" indent="-214313">
                <a:spcAft>
                  <a:spcPts val="750"/>
                </a:spcAft>
                <a:buFont typeface="Arial"/>
                <a:buChar char="•"/>
              </a:pPr>
              <a:r>
                <a:rPr sz="1200" b="1">
                  <a:solidFill>
                    <a:schemeClr val="accent5">
                      <a:lumMod val="75000"/>
                    </a:schemeClr>
                  </a:solidFill>
                  <a:latin typeface="Arial Narrow"/>
                  <a:ea typeface="Arial Narrow"/>
                  <a:cs typeface="Arial Narrow"/>
                </a:rPr>
                <a:t>ПО ИСТЕЧЕНИИ 9-ГО МЕСЯЦА РАБОТЫ ТРУДОУСТРОЕННОГО ГРАЖДАНИНА</a:t>
              </a:r>
            </a:p>
            <a:p>
              <a:pPr marL="214313" indent="-214313">
                <a:spcAft>
                  <a:spcPts val="750"/>
                </a:spcAft>
                <a:buFont typeface="Arial"/>
                <a:buChar char="•"/>
              </a:pPr>
              <a:r>
                <a:rPr sz="1200" b="1">
                  <a:solidFill>
                    <a:schemeClr val="accent5">
                      <a:lumMod val="75000"/>
                    </a:schemeClr>
                  </a:solidFill>
                  <a:latin typeface="Arial Narrow"/>
                  <a:ea typeface="Arial Narrow"/>
                  <a:cs typeface="Arial Narrow"/>
                </a:rPr>
                <a:t>ПО ИСТЕЧЕНИИ 12-ГО МЕСЯЦА РАБОТЫ ТРУДОУСТРОЕННОГО ГРАЖДАНИНА</a:t>
              </a:r>
            </a:p>
            <a:p>
              <a:pPr marL="214313" indent="-214313">
                <a:spcAft>
                  <a:spcPts val="750"/>
                </a:spcAft>
                <a:buFont typeface="Wingdings"/>
                <a:buChar char="ü"/>
              </a:pPr>
              <a:endParaRPr sz="1200">
                <a:solidFill>
                  <a:srgbClr val="2A398F"/>
                </a:solidFill>
              </a:endParaRPr>
            </a:p>
            <a:p>
              <a:pPr marL="214313" indent="-214313">
                <a:spcAft>
                  <a:spcPts val="750"/>
                </a:spcAft>
                <a:buFont typeface="Arial"/>
                <a:buChar char="•"/>
              </a:pPr>
              <a:endParaRPr sz="1200">
                <a:solidFill>
                  <a:srgbClr val="2A398F"/>
                </a:solidFill>
              </a:endParaRPr>
            </a:p>
          </p:txBody>
        </p:sp>
      </p:grpSp>
      <p:pic>
        <p:nvPicPr>
          <p:cNvPr id="322" name="Picture 322"/>
          <p:cNvPicPr/>
          <p:nvPr/>
        </p:nvPicPr>
        <p:blipFill>
          <a:blip r:embed="rId4"/>
          <a:stretch/>
        </p:blipFill>
        <p:spPr>
          <a:xfrm>
            <a:off x="369265" y="4844900"/>
            <a:ext cx="659571" cy="566999"/>
          </a:xfrm>
          <a:prstGeom prst="rect">
            <a:avLst/>
          </a:prstGeom>
          <a:ln>
            <a:noFill/>
          </a:ln>
        </p:spPr>
      </p:pic>
      <p:sp>
        <p:nvSpPr>
          <p:cNvPr id="323" name="Shape 323"/>
          <p:cNvSpPr txBox="1"/>
          <p:nvPr/>
        </p:nvSpPr>
        <p:spPr>
          <a:xfrm>
            <a:off x="463820" y="4964833"/>
            <a:ext cx="510776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FF0000"/>
                </a:solidFill>
                <a:latin typeface="Arial Narrow"/>
                <a:ea typeface="Arial Narrow"/>
                <a:cs typeface="Arial Narrow"/>
              </a:rPr>
              <a:t>           </a:t>
            </a:r>
            <a:r>
              <a:rPr sz="1800" b="1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СРОКИ ВЫПЛАТЫ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endParaRPr sz="1400" b="1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</p:txBody>
      </p:sp>
      <p:sp>
        <p:nvSpPr>
          <p:cNvPr id="324" name="Shape 324"/>
          <p:cNvSpPr/>
          <p:nvPr/>
        </p:nvSpPr>
        <p:spPr>
          <a:xfrm>
            <a:off x="6818811" y="5125256"/>
            <a:ext cx="4302036" cy="1503833"/>
          </a:xfrm>
          <a:prstGeom prst="rect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l">
              <a:spcAft>
                <a:spcPts val="750"/>
              </a:spcAft>
            </a:pPr>
            <a:endParaRPr sz="1000" b="1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0" indent="0" algn="l">
              <a:spcAft>
                <a:spcPts val="750"/>
              </a:spcAft>
            </a:pPr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В СЛУЧАЕ УСТАНОВЛЕНИЯ ФАКТА ВЫПЛАТЫ ТРУДОУСТРОЕННЫМ ГРАЖДАНАМ ЗА СЧЕТ ФОНДА </a:t>
            </a:r>
            <a:r>
              <a:rPr sz="1000" b="1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ПОСОБИЙ ПО ВРЕМЕННОЙ НЕТРУДОСПОСОБНОСТИ</a:t>
            </a:r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, ПЕРИОДЫ КОТОРОЙ ЧАСТИЧНО ИЛИ ПОЛНОСТЬЮ СОВПАЛИ С 3, 6, 9 И 12 МЕСЯЦЕМ ТРУДОУСТРОЙСТВА ЗАСТРАХОВАННОГО ЛИЦА, ДЕНЕЖНЫЕ СРЕДСТВА В РАЗМЕРЕ, РАВНОМ СУММЕ ПОСОБИЙ ПО ВРЕМЕННОЙ НЕТРУДОСПОСОБНОСТИ, НО НЕ БОЛЕЕ СУММЫ СУБСИДИИ, ПОДЛЕЖАТ ВОЗВРАТУ РАБОТОДАТЕЛЕМ В БЮДЖЕТ ФОНДА В ПОЛНОМ ОБЪЕМЕ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l">
              <a:spcAft>
                <a:spcPts val="750"/>
              </a:spcAft>
            </a:pPr>
            <a:endParaRPr sz="1000" b="1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76" cy="69601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/>
          <p:nvPr/>
        </p:nvSpPr>
        <p:spPr>
          <a:xfrm>
            <a:off x="3909797" y="1660013"/>
            <a:ext cx="780553" cy="735760"/>
          </a:xfrm>
          <a:prstGeom prst="line">
            <a:avLst/>
          </a:prstGeom>
          <a:ln w="25400">
            <a:solidFill>
              <a:srgbClr val="2A398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27" name="Shape 327"/>
          <p:cNvSpPr/>
          <p:nvPr/>
        </p:nvSpPr>
        <p:spPr>
          <a:xfrm flipH="1">
            <a:off x="3966481" y="2400463"/>
            <a:ext cx="708659" cy="0"/>
          </a:xfrm>
          <a:prstGeom prst="line">
            <a:avLst/>
          </a:prstGeom>
          <a:ln w="25400">
            <a:solidFill>
              <a:srgbClr val="2A398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28" name="Shape 328"/>
          <p:cNvSpPr/>
          <p:nvPr/>
        </p:nvSpPr>
        <p:spPr>
          <a:xfrm>
            <a:off x="4499125" y="1691640"/>
            <a:ext cx="708659" cy="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29" name="Shape 329"/>
          <p:cNvSpPr/>
          <p:nvPr/>
        </p:nvSpPr>
        <p:spPr>
          <a:xfrm flipV="1">
            <a:off x="5207785" y="1691640"/>
            <a:ext cx="0" cy="69723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30" name="Shape 330"/>
          <p:cNvSpPr/>
          <p:nvPr/>
        </p:nvSpPr>
        <p:spPr>
          <a:xfrm>
            <a:off x="3931911" y="1691639"/>
            <a:ext cx="4060" cy="708824"/>
          </a:xfrm>
          <a:prstGeom prst="line">
            <a:avLst/>
          </a:prstGeom>
          <a:ln w="25400">
            <a:solidFill>
              <a:srgbClr val="2A398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31" name="Shape 331"/>
          <p:cNvSpPr/>
          <p:nvPr/>
        </p:nvSpPr>
        <p:spPr>
          <a:xfrm>
            <a:off x="1095921" y="2950734"/>
            <a:ext cx="3579221" cy="2121302"/>
          </a:xfrm>
          <a:prstGeom prst="rect">
            <a:avLst/>
          </a:prstGeom>
          <a:noFill/>
          <a:ln w="25400">
            <a:noFill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1200" b="1">
                <a:solidFill>
                  <a:srgbClr val="2A398F"/>
                </a:solidFill>
                <a:latin typeface="+mn-lt"/>
                <a:ea typeface="+mn-ea"/>
                <a:cs typeface="+mn-cs"/>
              </a:rPr>
              <a:t>ПРИКАЗ</a:t>
            </a:r>
          </a:p>
          <a:p>
            <a:pPr marL="0" indent="0" algn="ctr"/>
            <a:r>
              <a:rPr sz="1200">
                <a:solidFill>
                  <a:srgbClr val="2A398F"/>
                </a:solidFill>
                <a:latin typeface="+mn-lt"/>
                <a:ea typeface="+mn-ea"/>
                <a:cs typeface="+mn-cs"/>
              </a:rPr>
              <a:t>2714 ОТ 29.12.2024Г.</a:t>
            </a:r>
          </a:p>
          <a:p>
            <a:pPr marL="0" indent="0" algn="ctr"/>
            <a:endParaRPr sz="1200" b="1">
              <a:solidFill>
                <a:srgbClr val="2A398F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12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ОБ УТВЕРЖДЕНИИ РЕШЕНИЯ О ПОРЯДКЕ ПРЕДОСТАВЛЕНИЯ СУБСИДИЙ НА ГОСУДАРСТВЕННУЮ ПОДДЕРЖКУ СТИМУЛИРОВАНИЯ НАЙМА ОТДЕЛЬНЫХ КАТЕГОРИЙ ГРАЖДАН</a:t>
            </a:r>
          </a:p>
        </p:txBody>
      </p:sp>
      <p:pic>
        <p:nvPicPr>
          <p:cNvPr id="333" name="Picture 333"/>
          <p:cNvPicPr/>
          <p:nvPr/>
        </p:nvPicPr>
        <p:blipFill>
          <a:blip r:embed="rId2"/>
          <a:stretch/>
        </p:blipFill>
        <p:spPr>
          <a:xfrm>
            <a:off x="2511052" y="2028444"/>
            <a:ext cx="740994" cy="898132"/>
          </a:xfrm>
          <a:prstGeom prst="rect">
            <a:avLst/>
          </a:prstGeom>
          <a:ln>
            <a:noFill/>
          </a:ln>
        </p:spPr>
      </p:pic>
      <p:sp>
        <p:nvSpPr>
          <p:cNvPr id="334" name="Shape 334"/>
          <p:cNvSpPr/>
          <p:nvPr/>
        </p:nvSpPr>
        <p:spPr>
          <a:xfrm>
            <a:off x="6033352" y="1541915"/>
            <a:ext cx="5756365" cy="4379913"/>
          </a:xfrm>
          <a:prstGeom prst="rect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>
            <a:defPPr/>
            <a:lvl1pPr marL="0" lvl="0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/>
            <a:endParaRPr sz="1200" dirty="0">
              <a:solidFill>
                <a:srgbClr val="2A398F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endParaRPr sz="1200" b="1" dirty="0">
              <a:solidFill>
                <a:srgbClr val="1734CE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1200" b="1" dirty="0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ЦЕЛЬ ПРЕДОСТАВЛЕНИЯ СУБСИДИИ: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ЧАСТИЧНАЯ КОМПЕНСАЦИЯ ЗАТРАТ РАБОТОДАТЕЛЯ НА ВЫПЛАТУ ЗАРАБОТНОЙ ПЛАТЫ РАБОТНИКАМ ИЗ ЧИСЛА ТРУДОУСТРОЕННЫХ ОТДЕЛЬНЫХ КАТЕГОРИЙ ГРАЖДАН:</a:t>
            </a:r>
            <a:endParaRPr sz="18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ВЕТЕРАНЫ БОЕВЫХ ДЕЙСТВИЙ, ПРИНИМАВШИЕ УЧАСТИЕ (СОДЕЙСТВОВАВШИЕ ВЫПОЛНЕНИЮ ЗАДАЧ)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В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СПЕЦИАЛЬНОЙ ВОЕННОЙ ОПЕРАЦИИ;</a:t>
            </a:r>
          </a:p>
          <a:p>
            <a:pPr marL="171450" indent="-171450"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ЧЛЕНЫ СЕМЕЙ ЛИЦ, ПОГИБШИХ (УМЕРШИХ) ПРИ ВЫПОЛНЕНИИ ЗАДАЧ В ХОДЕ СПЕЦИАЛЬНОЙ ВОЕННОЙ ОПЕРАЦИИ (БОЕВЫХ ДЕЙСТВИЙ);</a:t>
            </a:r>
          </a:p>
          <a:p>
            <a:pPr marL="171450" indent="-171450"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ЛИЦА, ПРИЗНАННЫЕ В УСТАНОВЛЕННОМ ПОРЯДКЕ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ИНВАЛИДАМИ;</a:t>
            </a: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171450" indent="-171450"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ГРАЖДАНЕ, УВОЛЕННЫЕ С ВОЕННОЙ СЛУЖБЫ, И ЧЛЕНЫ ИХ СЕМЕЙ;</a:t>
            </a:r>
          </a:p>
          <a:p>
            <a:pPr marL="171450" indent="-171450"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ЛИЦА, ОСВОБОЖДЕННЫЕ ИЗ УЧРЕЖДЕНИЙ, ИСПОЛНЯЮЩИХ НАКАЗАНИЕ В ВИДЕ ЛИШЕНИЯ СВОБОДЫ, И ИЩУЩИЕ РАБОТУ В ТЕЧЕНИЕ ОДНОГО ГОДА С ДАТЫ ОСВОБОЖДЕНИЯ;</a:t>
            </a:r>
          </a:p>
          <a:p>
            <a:pPr marL="171450" indent="-171450"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ОДИНОКИЕ И МНОГОДЕТНЫЕ РОДИТЕЛИ, УСЫНОВИТЕЛИ, ОПЕКУНЫ (ПОПЕЧИТЕЛИ), ВОСПИТЫВАЮЩИЕ НСОВЕРШЕННОЛЕТНИХ ДЕТЕЙ, ДЕТЕЙ-ИНВАЛИДОВ)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rgbClr val="1734CE"/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r>
              <a:rPr sz="1200" dirty="0">
                <a:solidFill>
                  <a:srgbClr val="00B050"/>
                </a:solidFill>
                <a:latin typeface="Arial Narrow"/>
                <a:ea typeface="Arial Narrow"/>
                <a:cs typeface="Arial Narrow"/>
              </a:rPr>
              <a:t>   </a:t>
            </a:r>
          </a:p>
          <a:p>
            <a:pPr>
              <a:spcAft>
                <a:spcPts val="750"/>
              </a:spcAft>
            </a:pPr>
            <a:endParaRPr sz="1200" dirty="0">
              <a:solidFill>
                <a:srgbClr val="00B050"/>
              </a:solidFill>
            </a:endParaRPr>
          </a:p>
          <a:p>
            <a:pPr marL="214313" indent="-214313">
              <a:spcAft>
                <a:spcPts val="750"/>
              </a:spcAft>
              <a:buFont typeface="Wingdings"/>
              <a:buChar char="ü"/>
            </a:pPr>
            <a:endParaRPr sz="1200" b="1" dirty="0">
              <a:solidFill>
                <a:srgbClr val="2A398F"/>
              </a:solidFill>
            </a:endParaRPr>
          </a:p>
        </p:txBody>
      </p:sp>
      <p:grpSp>
        <p:nvGrpSpPr>
          <p:cNvPr id="342" name="Shape 342"/>
          <p:cNvGrpSpPr/>
          <p:nvPr/>
        </p:nvGrpSpPr>
        <p:grpSpPr>
          <a:xfrm>
            <a:off x="1095920" y="1608898"/>
            <a:ext cx="3641869" cy="4722233"/>
            <a:chOff x="0" y="0"/>
            <a:chExt cx="3641869" cy="4722233"/>
          </a:xfrm>
        </p:grpSpPr>
        <p:grpSp>
          <p:nvGrpSpPr>
            <p:cNvPr id="343" name="Shape 343"/>
            <p:cNvGrpSpPr/>
            <p:nvPr/>
          </p:nvGrpSpPr>
          <p:grpSpPr>
            <a:xfrm>
              <a:off x="0" y="0"/>
              <a:ext cx="3641869" cy="4722233"/>
              <a:chOff x="0" y="0"/>
              <a:chExt cx="3641869" cy="4722233"/>
            </a:xfrm>
          </p:grpSpPr>
          <p:sp>
            <p:nvSpPr>
              <p:cNvPr id="344" name="Shape 344"/>
              <p:cNvSpPr/>
              <p:nvPr/>
            </p:nvSpPr>
            <p:spPr>
              <a:xfrm>
                <a:off x="0" y="82740"/>
                <a:ext cx="3579221" cy="4639492"/>
              </a:xfrm>
              <a:prstGeom prst="rect">
                <a:avLst/>
              </a:prstGeom>
              <a:noFill/>
              <a:ln w="25400">
                <a:solidFill>
                  <a:srgbClr val="2A398F"/>
                </a:solidFill>
                <a:prstDash val="solid"/>
              </a:ln>
            </p:spPr>
            <p:txBody>
              <a:bodyPr lIns="91440" tIns="45720" rIns="91440" bIns="45720" anchor="ctr"/>
              <a:lstStyle/>
              <a:p>
                <a:pPr marL="0" indent="0" algn="ctr"/>
                <a:endParaRPr sz="135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45" name="Shape 345"/>
              <p:cNvSpPr/>
              <p:nvPr/>
            </p:nvSpPr>
            <p:spPr>
              <a:xfrm>
                <a:off x="2844761" y="0"/>
                <a:ext cx="797107" cy="892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1"/>
                </a:solidFill>
                <a:prstDash val="solid"/>
              </a:ln>
            </p:spPr>
            <p:txBody>
              <a:bodyPr lIns="91440" tIns="45720" rIns="91440" bIns="45720" anchor="ctr"/>
              <a:lstStyle/>
              <a:p>
                <a:pPr marL="0" indent="0" algn="ctr"/>
                <a:endPara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346" name="Shape 346"/>
            <p:cNvSpPr/>
            <p:nvPr/>
          </p:nvSpPr>
          <p:spPr>
            <a:xfrm>
              <a:off x="3569464" y="0"/>
              <a:ext cx="45718" cy="76271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marL="0" indent="0" algn="ctr"/>
              <a:endParaRPr sz="18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47" name="Shape 347"/>
          <p:cNvSpPr/>
          <p:nvPr/>
        </p:nvSpPr>
        <p:spPr>
          <a:xfrm>
            <a:off x="6033352" y="4795688"/>
            <a:ext cx="5756365" cy="1015662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/>
            <a:endParaRPr sz="1200" b="1" dirty="0">
              <a:solidFill>
                <a:srgbClr val="C00000"/>
              </a:solidFill>
              <a:latin typeface="Arial Narrow"/>
              <a:ea typeface="Arial Narrow"/>
              <a:cs typeface="Arial Narrow"/>
            </a:endParaRPr>
          </a:p>
          <a:p>
            <a:pPr marL="0" indent="0" algn="l"/>
            <a:r>
              <a:rPr sz="1200" b="1" dirty="0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КАТЕГОРИИ ПОЛУЧАТЕЛЕЙ СУБСИДИИ:</a:t>
            </a:r>
            <a:endParaRPr sz="18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КОММЕРЧЕСКИЕ ОРГАНИЗАЦИИ</a:t>
            </a:r>
          </a:p>
          <a:p>
            <a:pPr marL="171450" indent="-171450"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НЕКОММЕРЧЕСКИЕ ОРГАНИЗАЦИИ</a:t>
            </a:r>
          </a:p>
          <a:p>
            <a:pPr marL="171450" indent="-171450"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ИНДИВИДУАЛЬНЫЕ ПРЕДПРИНИМАТЕЛИ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76" cy="69601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/>
          <p:nvPr/>
        </p:nvSpPr>
        <p:spPr>
          <a:xfrm>
            <a:off x="4499125" y="1691640"/>
            <a:ext cx="708659" cy="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50" name="Shape 350"/>
          <p:cNvSpPr/>
          <p:nvPr/>
        </p:nvSpPr>
        <p:spPr>
          <a:xfrm flipV="1">
            <a:off x="5207785" y="1691640"/>
            <a:ext cx="0" cy="69723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51" name="Shape 351"/>
          <p:cNvSpPr/>
          <p:nvPr/>
        </p:nvSpPr>
        <p:spPr>
          <a:xfrm>
            <a:off x="243841" y="1837509"/>
            <a:ext cx="10563497" cy="3831771"/>
          </a:xfrm>
          <a:prstGeom prst="rect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>
            <a:defPPr/>
            <a:lvl1pPr marL="0" lvl="0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/>
            <a:endParaRPr sz="1200" dirty="0">
              <a:solidFill>
                <a:srgbClr val="2A398F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endParaRPr sz="1200" b="1" dirty="0">
              <a:solidFill>
                <a:srgbClr val="1734CE"/>
              </a:solidFill>
              <a:latin typeface="+mn-lt"/>
              <a:ea typeface="+mn-ea"/>
              <a:cs typeface="+mn-cs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НАЛИЧИЕ ГОСУДАРСТВЕННОЙ РЕГИСТРАЦИИ РАБОТОДАТЕЛЯ ДО 01.01.2025Г.;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ОТСУТСТВИЕ НЕИСПОЛНЕННОЙ ОБЯЗАННОСТИ ПО УПЛАТЕ НАЛОГОВ, СБОРОВ, СТРАХОВЫХ ВЗНОСОВ, ПЕНЕЙ, ШТРАФОВ И ПРОЦЕНТОВ, </a:t>
            </a:r>
            <a:r>
              <a:rPr sz="1200" b="1" u="sng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ПРЕВЫШАЮЩЕЙ 10 ТЫС.РУБЛЕЙ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;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РАБОТОДАТЕЛЬ НЕ НАХОДИТСЯ В ПРОЦЕССЕ РЕОРГАНИЗАЦИИ (ЗА ИСКЛЮЧЕНИЕМ РЕОРГАНИЗАЦИИ В ФОРМЕ ПРИСОЕДИНЕНИЯ К РАБОТОДАТЕЛЮ ДРУГОГО ЮРИДИЧЕСКОГО ЛИЦА), ЛИКВИДАЦИИ, В ОТНОШЕНИИ РАБОТОДАТЕЛЯ НЕ ВВЕДЕНА ПРОЦЕДУРА БАНКРОТСТВА;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ОТСУТСТВИЕ В РЕЕСТРЕ ДИСКВАЛИФИЦИРОВАННЫХ ЛИЦ;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РАБОТОДАТЕЛЬ НЕ ЯВЛЯЕТСЯ ПОЛУЧАТЕЛЕМ В ТЕКУЩЕМ ГОДУ СУБСИДИИ В СООТВЕТСТВИИ С ПП РФ ОТ 27.12.2010 № 1135;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ЗАКЛЮЧЕНИЕ ТРУДОВОГО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ДОГОВОР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А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,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ЗАКЛЮЧЕННОГО НА НЕОПРЕДЕЛЕННЫЙ СРОК, НА УСЛОВИЯХ ПОЛНОГО РАБОЧЕГО ДНЯ С УЧЕТОМ РЕЖИМА РАБОЧЕГО ВРЕМЕНИ,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УСТАНОВЛЕННОГО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ПРАВИЛАМИ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ВНУТРЕННЕГО ТРУДОВОГО РАСПОРЯДКА РАБОТОДАТЕЛЯ;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ВЫПЛАТА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РАБОТОДАТЕЛЕМ ЗАРАБОТНОЙ ПЛАТЫ ТРУДОУСТРОЕННЫМ ГРАЖДАНАМ В РАЗМЕРЕ НЕ НИЖЕ ДВУХ ВЕЛИЧИН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М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И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НИМАЛЬНОГО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РАЗМЕРА ОПЛАТЫ ТРУДА;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КОНТРОЛИРУЮЩИМИ ЛИЦАМИ ДЛЯ ОРГАНИЗАЦИИ НЕ ЯВЛЯЮТСЯ ИНОСТРАННЫЕ ГРАЖДАНЕ ИЛИ ЮРИДИЧЕСКИЕ ЛИЦА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r>
              <a:rPr sz="1200" dirty="0">
                <a:solidFill>
                  <a:srgbClr val="00B050"/>
                </a:solidFill>
                <a:latin typeface="Arial Narrow"/>
                <a:ea typeface="Arial Narrow"/>
                <a:cs typeface="Arial Narrow"/>
              </a:rPr>
              <a:t>   </a:t>
            </a:r>
          </a:p>
          <a:p>
            <a:pPr>
              <a:spcAft>
                <a:spcPts val="750"/>
              </a:spcAft>
            </a:pPr>
            <a:endParaRPr sz="1200" dirty="0">
              <a:solidFill>
                <a:srgbClr val="00B050"/>
              </a:solidFill>
            </a:endParaRPr>
          </a:p>
          <a:p>
            <a:pPr marL="214313" indent="-214313">
              <a:spcAft>
                <a:spcPts val="750"/>
              </a:spcAft>
              <a:buFont typeface="Wingdings"/>
              <a:buChar char="ü"/>
            </a:pPr>
            <a:endParaRPr sz="1200" b="1" dirty="0">
              <a:solidFill>
                <a:srgbClr val="2A398F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76" cy="696013"/>
          </a:xfrm>
          <a:prstGeom prst="rect">
            <a:avLst/>
          </a:prstGeom>
        </p:spPr>
      </p:pic>
      <p:sp>
        <p:nvSpPr>
          <p:cNvPr id="15" name="Shape 359"/>
          <p:cNvSpPr txBox="1"/>
          <p:nvPr/>
        </p:nvSpPr>
        <p:spPr>
          <a:xfrm>
            <a:off x="3492138" y="142016"/>
            <a:ext cx="4537166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 dirty="0">
                <a:solidFill>
                  <a:schemeClr val="bg1"/>
                </a:solidFill>
                <a:latin typeface="Arial Narrow"/>
                <a:ea typeface="Arial Narrow"/>
                <a:cs typeface="Arial Narrow"/>
              </a:rPr>
              <a:t>КРИТЕРИИ ПОЛУЧАТЕЛЕЙ СУБСИДИИ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/>
          <p:nvPr/>
        </p:nvSpPr>
        <p:spPr>
          <a:xfrm>
            <a:off x="6662057" y="2158667"/>
            <a:ext cx="1561734" cy="677108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0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РЕГИОНАЛЬНЫЕ </a:t>
            </a:r>
            <a:r>
              <a:rPr sz="10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ОТДЕЛЕНИЯ СФР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endParaRPr sz="900" b="1" dirty="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 marL="0" indent="0" algn="ctr"/>
            <a:endParaRPr sz="900" b="1" dirty="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2" name="Shape 362"/>
          <p:cNvSpPr/>
          <p:nvPr/>
        </p:nvSpPr>
        <p:spPr>
          <a:xfrm>
            <a:off x="2521909" y="3391989"/>
            <a:ext cx="4863691" cy="70788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000" b="1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СУБСИДИЯ ПО ИСТЕЧЕНИИ 1-ГО МЕС. В ТЕЧЕНИЕ 10 РАБ. ДНЕЙ СО ДНЯ НАПРАВЛЕНИЯ ЗАЯВЛЕНИЯ, ПО ИСТЕЧЕНИИ 3-ГО И 6-ГО МЕС. СО ДНЯ ТРУДОУСТРОЙСТВА ПОСЛЕ ПРОВЕРКИ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1000" b="1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И ИДЕНТИФИКАЦИИ В ФНС И СФР </a:t>
            </a:r>
          </a:p>
        </p:txBody>
      </p:sp>
      <p:sp>
        <p:nvSpPr>
          <p:cNvPr id="363" name="Shape 363"/>
          <p:cNvSpPr/>
          <p:nvPr/>
        </p:nvSpPr>
        <p:spPr>
          <a:xfrm rot="16200000" flipH="1">
            <a:off x="7855326" y="2376089"/>
            <a:ext cx="1203837" cy="2123206"/>
          </a:xfrm>
          <a:prstGeom prst="bentConnector2">
            <a:avLst/>
          </a:prstGeom>
          <a:ln w="44450">
            <a:solidFill>
              <a:schemeClr val="accent1">
                <a:lumMod val="50000"/>
              </a:schemeClr>
            </a:solidFill>
            <a:prstDash val="solid"/>
            <a:tailEnd type="triangle" w="lg" len="lg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64" name="Shape 364"/>
          <p:cNvSpPr/>
          <p:nvPr/>
        </p:nvSpPr>
        <p:spPr>
          <a:xfrm rot="5400000">
            <a:off x="6388578" y="3842836"/>
            <a:ext cx="2014124" cy="1"/>
          </a:xfrm>
          <a:prstGeom prst="bentConnector3">
            <a:avLst>
              <a:gd name="adj1" fmla="val 50000"/>
            </a:avLst>
          </a:prstGeom>
          <a:ln w="44450">
            <a:solidFill>
              <a:schemeClr val="accent1">
                <a:lumMod val="50000"/>
              </a:schemeClr>
            </a:solidFill>
            <a:prstDash val="solid"/>
            <a:tailEnd type="triangle" w="lg" len="lg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65" name="Shape 365"/>
          <p:cNvSpPr/>
          <p:nvPr/>
        </p:nvSpPr>
        <p:spPr>
          <a:xfrm>
            <a:off x="8223791" y="3251559"/>
            <a:ext cx="996566" cy="653529"/>
          </a:xfrm>
          <a:prstGeom prst="wedgeRoundRectCallout">
            <a:avLst>
              <a:gd name="adj1" fmla="val 91370"/>
              <a:gd name="adj2" fmla="val -316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8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СФР</a:t>
            </a:r>
            <a:endParaRPr sz="18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8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ЛИЧНЫЙ КАБИНЕТ</a:t>
            </a:r>
            <a:endParaRPr sz="18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8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СТРАХОВАТЕЛЯ</a:t>
            </a:r>
          </a:p>
        </p:txBody>
      </p:sp>
      <p:sp>
        <p:nvSpPr>
          <p:cNvPr id="366" name="Shape 366"/>
          <p:cNvSpPr/>
          <p:nvPr/>
        </p:nvSpPr>
        <p:spPr>
          <a:xfrm flipH="1">
            <a:off x="5570326" y="5132284"/>
            <a:ext cx="1233429" cy="0"/>
          </a:xfrm>
          <a:prstGeom prst="straightConnector1">
            <a:avLst/>
          </a:prstGeom>
          <a:ln w="44450">
            <a:solidFill>
              <a:schemeClr val="accent1">
                <a:lumMod val="50000"/>
              </a:schemeClr>
            </a:solidFill>
            <a:prstDash val="solid"/>
            <a:tailEnd type="triangle" w="lg" len="lg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67" name="Shape 367"/>
          <p:cNvSpPr/>
          <p:nvPr/>
        </p:nvSpPr>
        <p:spPr>
          <a:xfrm>
            <a:off x="5847713" y="4658694"/>
            <a:ext cx="922818" cy="405489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8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НА РАСЧЕТНЫЙ СЧЕТ</a:t>
            </a:r>
          </a:p>
        </p:txBody>
      </p:sp>
      <p:sp>
        <p:nvSpPr>
          <p:cNvPr id="368" name="Shape 368"/>
          <p:cNvSpPr txBox="1"/>
          <p:nvPr/>
        </p:nvSpPr>
        <p:spPr>
          <a:xfrm>
            <a:off x="3794066" y="2084342"/>
            <a:ext cx="2414644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НАПРАВЛЯЕТ ЗАЯВЛЕНИЕ И СВЕДЕНИЯ ПО КАЖДОМУ НАНЯТОМУ ГРАЖДАНИНУ</a:t>
            </a:r>
          </a:p>
        </p:txBody>
      </p:sp>
      <p:sp>
        <p:nvSpPr>
          <p:cNvPr id="369" name="Shape 369"/>
          <p:cNvSpPr txBox="1"/>
          <p:nvPr/>
        </p:nvSpPr>
        <p:spPr>
          <a:xfrm>
            <a:off x="4009804" y="2887999"/>
            <a:ext cx="1271918" cy="230832"/>
          </a:xfrm>
          <a:prstGeom prst="rect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9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ОШИБКИ В РЕЕСТРАХ</a:t>
            </a:r>
          </a:p>
        </p:txBody>
      </p:sp>
      <p:sp>
        <p:nvSpPr>
          <p:cNvPr id="370" name="Shape 370"/>
          <p:cNvSpPr/>
          <p:nvPr/>
        </p:nvSpPr>
        <p:spPr>
          <a:xfrm>
            <a:off x="3918783" y="2570755"/>
            <a:ext cx="2381176" cy="1921"/>
          </a:xfrm>
          <a:prstGeom prst="straightConnector1">
            <a:avLst/>
          </a:prstGeom>
          <a:ln w="44450">
            <a:solidFill>
              <a:schemeClr val="accent1">
                <a:lumMod val="50000"/>
              </a:schemeClr>
            </a:solidFill>
            <a:prstDash val="solid"/>
            <a:tailEnd type="triangle" w="lg" len="lg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71" name="Shape 371"/>
          <p:cNvSpPr/>
          <p:nvPr/>
        </p:nvSpPr>
        <p:spPr>
          <a:xfrm rot="5400000">
            <a:off x="4872787" y="728703"/>
            <a:ext cx="415782" cy="4629927"/>
          </a:xfrm>
          <a:prstGeom prst="bentConnector2">
            <a:avLst/>
          </a:prstGeom>
          <a:ln w="44450">
            <a:solidFill>
              <a:schemeClr val="accent1">
                <a:lumMod val="50000"/>
              </a:schemeClr>
            </a:solidFill>
            <a:prstDash val="solid"/>
            <a:tailEnd type="triangle" w="lg" len="lg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72" name="Shape 37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13</a:t>
            </a:r>
          </a:p>
        </p:txBody>
      </p:sp>
      <p:sp>
        <p:nvSpPr>
          <p:cNvPr id="373" name="Shape 373"/>
          <p:cNvSpPr txBox="1"/>
          <p:nvPr/>
        </p:nvSpPr>
        <p:spPr>
          <a:xfrm>
            <a:off x="1630777" y="1963362"/>
            <a:ext cx="1967659" cy="1015663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  <a:prstDash val="soli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500" b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Работодатели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endParaRPr sz="1500" b="1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endParaRPr sz="1500" b="1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endParaRPr sz="1500" b="1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75" name="Picture 375"/>
          <p:cNvPicPr/>
          <p:nvPr/>
        </p:nvPicPr>
        <p:blipFill>
          <a:blip r:embed="rId2"/>
          <a:stretch/>
        </p:blipFill>
        <p:spPr>
          <a:xfrm>
            <a:off x="1749922" y="2215841"/>
            <a:ext cx="782026" cy="672158"/>
          </a:xfrm>
          <a:prstGeom prst="rect">
            <a:avLst/>
          </a:prstGeom>
        </p:spPr>
      </p:pic>
      <p:pic>
        <p:nvPicPr>
          <p:cNvPr id="377" name="Picture 377"/>
          <p:cNvPicPr/>
          <p:nvPr/>
        </p:nvPicPr>
        <p:blipFill>
          <a:blip r:embed="rId2"/>
          <a:stretch/>
        </p:blipFill>
        <p:spPr>
          <a:xfrm>
            <a:off x="3917088" y="4887391"/>
            <a:ext cx="782025" cy="672158"/>
          </a:xfrm>
          <a:prstGeom prst="rect">
            <a:avLst/>
          </a:prstGeom>
        </p:spPr>
      </p:pic>
      <p:pic>
        <p:nvPicPr>
          <p:cNvPr id="379" name="Picture 379"/>
          <p:cNvPicPr/>
          <p:nvPr/>
        </p:nvPicPr>
        <p:blipFill>
          <a:blip r:embed="rId3"/>
          <a:stretch/>
        </p:blipFill>
        <p:spPr>
          <a:xfrm>
            <a:off x="9528887" y="3635844"/>
            <a:ext cx="953750" cy="69665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  <a:prstDash val="solid"/>
          </a:ln>
        </p:spPr>
      </p:pic>
      <p:pic>
        <p:nvPicPr>
          <p:cNvPr id="381" name="Picture 381"/>
          <p:cNvPicPr/>
          <p:nvPr/>
        </p:nvPicPr>
        <p:blipFill>
          <a:blip r:embed="rId4"/>
          <a:stretch/>
        </p:blipFill>
        <p:spPr>
          <a:xfrm>
            <a:off x="5370123" y="2713485"/>
            <a:ext cx="400406" cy="406838"/>
          </a:xfrm>
          <a:prstGeom prst="rect">
            <a:avLst/>
          </a:prstGeom>
        </p:spPr>
      </p:pic>
      <p:sp>
        <p:nvSpPr>
          <p:cNvPr id="382" name="Shape 382"/>
          <p:cNvSpPr/>
          <p:nvPr/>
        </p:nvSpPr>
        <p:spPr>
          <a:xfrm>
            <a:off x="7936827" y="4097312"/>
            <a:ext cx="1283530" cy="29530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ИНФОРМИРОВАНИЕ</a:t>
            </a:r>
          </a:p>
        </p:txBody>
      </p:sp>
      <p:pic>
        <p:nvPicPr>
          <p:cNvPr id="384" name="Picture 384"/>
          <p:cNvPicPr/>
          <p:nvPr/>
        </p:nvPicPr>
        <p:blipFill>
          <a:blip r:embed="rId5"/>
          <a:stretch/>
        </p:blipFill>
        <p:spPr>
          <a:xfrm>
            <a:off x="4807199" y="4980696"/>
            <a:ext cx="546956" cy="578853"/>
          </a:xfrm>
          <a:prstGeom prst="rect">
            <a:avLst/>
          </a:prstGeom>
        </p:spPr>
      </p:pic>
      <p:sp>
        <p:nvSpPr>
          <p:cNvPr id="385" name="Shape 385"/>
          <p:cNvSpPr/>
          <p:nvPr/>
        </p:nvSpPr>
        <p:spPr>
          <a:xfrm>
            <a:off x="4118090" y="4658694"/>
            <a:ext cx="1135888" cy="300082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marL="0" indent="0" algn="ctr"/>
            <a:r>
              <a:rPr sz="1350" b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ЮЛ/НКО/ИП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87" name="Picture 387"/>
          <p:cNvPicPr/>
          <p:nvPr/>
        </p:nvPicPr>
        <p:blipFill>
          <a:blip r:embed="rId3"/>
          <a:stretch/>
        </p:blipFill>
        <p:spPr>
          <a:xfrm>
            <a:off x="2804860" y="2407097"/>
            <a:ext cx="953750" cy="69665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  <a:prstDash val="solid"/>
          </a:ln>
        </p:spPr>
      </p:pic>
      <p:sp>
        <p:nvSpPr>
          <p:cNvPr id="388" name="Shape 388"/>
          <p:cNvSpPr/>
          <p:nvPr/>
        </p:nvSpPr>
        <p:spPr>
          <a:xfrm>
            <a:off x="1550127" y="2991737"/>
            <a:ext cx="1003540" cy="644107"/>
          </a:xfrm>
          <a:prstGeom prst="wedgeRoundRectCallout">
            <a:avLst>
              <a:gd name="adj1" fmla="val 107137"/>
              <a:gd name="adj2" fmla="val -7577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8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СФР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8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ЛИЧНЫЙ КАБИНЕТ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8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СТРАХОВАТЕЛЯ</a:t>
            </a: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76" cy="696013"/>
          </a:xfrm>
          <a:prstGeom prst="rect">
            <a:avLst/>
          </a:prstGeom>
        </p:spPr>
      </p:pic>
      <p:sp>
        <p:nvSpPr>
          <p:cNvPr id="33" name="Shape 396"/>
          <p:cNvSpPr/>
          <p:nvPr/>
        </p:nvSpPr>
        <p:spPr>
          <a:xfrm>
            <a:off x="2614606" y="142363"/>
            <a:ext cx="5352747" cy="369332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marL="0" indent="0" algn="l"/>
            <a:r>
              <a:rPr sz="1800" b="1" dirty="0">
                <a:solidFill>
                  <a:schemeClr val="bg1"/>
                </a:solidFill>
                <a:latin typeface="Arial Narrow"/>
                <a:ea typeface="Arial Narrow"/>
                <a:cs typeface="Arial Narrow"/>
              </a:rPr>
              <a:t>УСЛОВИЯ И ПОРЯДОК ПРЕДОСТАВЛЕНИЯ СУБСИДИИ</a:t>
            </a:r>
            <a:endParaRPr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/>
          <p:nvPr/>
        </p:nvSpPr>
        <p:spPr>
          <a:xfrm>
            <a:off x="4499125" y="1691640"/>
            <a:ext cx="708659" cy="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399" name="Shape 399"/>
          <p:cNvSpPr/>
          <p:nvPr/>
        </p:nvSpPr>
        <p:spPr>
          <a:xfrm flipV="1">
            <a:off x="5207785" y="1691640"/>
            <a:ext cx="0" cy="69723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400" name="Shape 400"/>
          <p:cNvSpPr/>
          <p:nvPr/>
        </p:nvSpPr>
        <p:spPr>
          <a:xfrm>
            <a:off x="284254" y="197723"/>
            <a:ext cx="10435998" cy="3831771"/>
          </a:xfrm>
          <a:prstGeom prst="rect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>
            <a:defPPr/>
            <a:lvl1pPr marL="0" lvl="0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/>
            <a:endParaRPr sz="1200" dirty="0">
              <a:solidFill>
                <a:srgbClr val="2A398F"/>
              </a:solidFill>
              <a:latin typeface="+mn-lt"/>
              <a:ea typeface="+mn-ea"/>
              <a:cs typeface="+mn-cs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ОТНОС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Я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ТСЯ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К КАТЕГОРИИ ЛИЦ, С КОТОРЫМИ В СООТВЕТСТВИИ С ТК РФ ВОЗМОЖНО ЗАКЛЮЧЕНИЕ ТД;</a:t>
            </a:r>
          </a:p>
          <a:p>
            <a:pPr marL="171450" indent="-171450"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ЯВЛЯЮТСЯ БЕЗРАБОТНЫМИ ГРАЖДАНАМИ ИЛИ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ГРАЖДАНАМИ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ИЩУЩИМИ РАБОТУ;</a:t>
            </a:r>
          </a:p>
          <a:p>
            <a:pPr marL="171450" indent="-171450"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НА ДАТУ ЗАКЛЮЧЕНИЯ ТД С РАБОТОДАТЕЛЕМ НЕ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ИМЕ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Ю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Т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РАБОТЫ,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НЕ ЗАРЕГИСТРИРОВАН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Ы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В КАЧЕСТВЕ ИП, ГЛАВЫ КФХ, ЕДИНОЛИЧНОГО ИСПОЛНИТЕЛЬНОГО ОРГАНА ЮРИДИЧЕСКОГО ЛИЦА, А ТАКЖЕ НЕ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ПРИМЕН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ЯЮТ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СПЕЦИАЛЬНЫЙ НАЛОГОВЫЙ РЕЖИМ «НАЛОГ НА ПРОФЕССИОНАЛЬНЫЙ ДОХОД»;</a:t>
            </a:r>
          </a:p>
          <a:p>
            <a:pPr marL="171450" indent="-171450"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НА ДАТУ ЗАКЛЮЧЕНИЯ ТД С РАБОТОДАТЕЛЕМ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ИМЕ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Е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Т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ДОКУМЕНТ О СРЕДНЕМ ПРОФЕССИОНАЛЬНОМ ОБРАЗОВАНИИ, И (ИЛИ) ДОКУМЕНТ О ВЫСШЕМ ОБРАЗОВАНИИ, И (ИЛИ) ДОКУМЕНТ О КВАЛИФИКАЦИИ </a:t>
            </a:r>
          </a:p>
        </p:txBody>
      </p:sp>
      <p:sp>
        <p:nvSpPr>
          <p:cNvPr id="408" name="Shape 408"/>
          <p:cNvSpPr txBox="1"/>
          <p:nvPr/>
        </p:nvSpPr>
        <p:spPr>
          <a:xfrm>
            <a:off x="986262" y="971869"/>
            <a:ext cx="4537166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КРИТЕРИИ ТРУДОУСТРОЕННЫХ ГРАЖДАН</a:t>
            </a:r>
          </a:p>
        </p:txBody>
      </p:sp>
      <p:pic>
        <p:nvPicPr>
          <p:cNvPr id="410" name="Picture 410"/>
          <p:cNvPicPr/>
          <p:nvPr/>
        </p:nvPicPr>
        <p:blipFill>
          <a:blip r:embed="rId2"/>
          <a:stretch/>
        </p:blipFill>
        <p:spPr>
          <a:xfrm>
            <a:off x="369264" y="2933223"/>
            <a:ext cx="547249" cy="539999"/>
          </a:xfrm>
          <a:prstGeom prst="rect">
            <a:avLst/>
          </a:prstGeom>
          <a:ln>
            <a:noFill/>
          </a:ln>
        </p:spPr>
      </p:pic>
      <p:pic>
        <p:nvPicPr>
          <p:cNvPr id="412" name="Picture 412"/>
          <p:cNvPicPr/>
          <p:nvPr/>
        </p:nvPicPr>
        <p:blipFill>
          <a:blip r:embed="rId3"/>
          <a:stretch/>
        </p:blipFill>
        <p:spPr>
          <a:xfrm>
            <a:off x="366667" y="855613"/>
            <a:ext cx="471488" cy="592930"/>
          </a:xfrm>
          <a:prstGeom prst="rect">
            <a:avLst/>
          </a:prstGeom>
          <a:ln>
            <a:noFill/>
          </a:ln>
        </p:spPr>
      </p:pic>
      <p:sp>
        <p:nvSpPr>
          <p:cNvPr id="413" name="Shape 413"/>
          <p:cNvSpPr txBox="1"/>
          <p:nvPr/>
        </p:nvSpPr>
        <p:spPr>
          <a:xfrm>
            <a:off x="415667" y="3044475"/>
            <a:ext cx="510776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FF0000"/>
                </a:solidFill>
                <a:latin typeface="Arial Narrow"/>
                <a:ea typeface="Arial Narrow"/>
                <a:cs typeface="Arial Narrow"/>
              </a:rPr>
              <a:t>           </a:t>
            </a:r>
            <a:r>
              <a:rPr sz="1800" b="1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РАЗМЕР СУБСИДИИ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endParaRPr sz="1400" b="1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</p:txBody>
      </p:sp>
      <p:sp>
        <p:nvSpPr>
          <p:cNvPr id="414" name="Shape 414"/>
          <p:cNvSpPr/>
          <p:nvPr/>
        </p:nvSpPr>
        <p:spPr>
          <a:xfrm>
            <a:off x="-156905" y="3437138"/>
            <a:ext cx="5264723" cy="64633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2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СУБСИДИЯ = (МРОТ*РК + СТРАХОВЫЕ ВЗНОСЫ) * КОЛИЧЕСТВО ТРУДОУСТРОЕННЫХ ГРАЖДАН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endParaRPr sz="120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</p:txBody>
      </p:sp>
      <p:sp>
        <p:nvSpPr>
          <p:cNvPr id="415" name="Shape 415"/>
          <p:cNvSpPr txBox="1"/>
          <p:nvPr/>
        </p:nvSpPr>
        <p:spPr>
          <a:xfrm>
            <a:off x="6096000" y="2902244"/>
            <a:ext cx="2891246" cy="8617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22 440*1,2 + 8132,26 (30,2%)= </a:t>
            </a:r>
            <a:r>
              <a:rPr sz="10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35 060,26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10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22440</a:t>
            </a:r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– МРОТ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10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1,2</a:t>
            </a:r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– РК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10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8132,26</a:t>
            </a:r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– СРЕДНЯЯ СУММА СТРАХОВЫХ ВЗНОСОВ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10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35 060,26*3 = 105 180,78</a:t>
            </a:r>
          </a:p>
        </p:txBody>
      </p:sp>
      <p:grpSp>
        <p:nvGrpSpPr>
          <p:cNvPr id="416" name="Shape 416"/>
          <p:cNvGrpSpPr/>
          <p:nvPr/>
        </p:nvGrpSpPr>
        <p:grpSpPr>
          <a:xfrm>
            <a:off x="293082" y="4508952"/>
            <a:ext cx="6647647" cy="3064271"/>
            <a:chOff x="0" y="0"/>
            <a:chExt cx="6647647" cy="3064271"/>
          </a:xfrm>
        </p:grpSpPr>
        <p:sp>
          <p:nvSpPr>
            <p:cNvPr id="417" name="Shape 417"/>
            <p:cNvSpPr/>
            <p:nvPr/>
          </p:nvSpPr>
          <p:spPr>
            <a:xfrm flipV="1">
              <a:off x="2408944" y="0"/>
              <a:ext cx="4238702" cy="488435"/>
            </a:xfrm>
            <a:prstGeom prst="rect">
              <a:avLst/>
            </a:prstGeom>
            <a:noFill/>
            <a:ln w="25400">
              <a:noFill/>
            </a:ln>
          </p:spPr>
          <p:txBody>
            <a:bodyPr lIns="91440" tIns="45720" rIns="91440" bIns="45720" anchor="ctr"/>
            <a:lstStyle/>
            <a:p>
              <a:pPr marL="0" indent="0" algn="l"/>
              <a:endParaRPr sz="1350">
                <a:solidFill>
                  <a:srgbClr val="2A398F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8" name="Shape 418"/>
            <p:cNvSpPr/>
            <p:nvPr/>
          </p:nvSpPr>
          <p:spPr>
            <a:xfrm>
              <a:off x="0" y="1066392"/>
              <a:ext cx="5579598" cy="1997879"/>
            </a:xfrm>
            <a:prstGeom prst="rect">
              <a:avLst/>
            </a:prstGeom>
            <a:noFill/>
            <a:ln w="25400">
              <a:noFill/>
            </a:ln>
          </p:spPr>
          <p:txBody>
            <a:bodyPr lIns="91440" tIns="45720" rIns="91440" bIns="45720" anchor="ctr"/>
            <a:lstStyle>
              <a:defPPr/>
              <a:lvl1pPr marL="0" lvl="0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14313" indent="-214313">
                <a:spcAft>
                  <a:spcPts val="750"/>
                </a:spcAft>
                <a:buFont typeface="Arial"/>
                <a:buChar char="•"/>
              </a:pPr>
              <a:r>
                <a:rPr sz="1000" b="1">
                  <a:solidFill>
                    <a:schemeClr val="accent5">
                      <a:lumMod val="75000"/>
                    </a:schemeClr>
                  </a:solidFill>
                  <a:latin typeface="Arial Narrow"/>
                  <a:ea typeface="Arial Narrow"/>
                  <a:cs typeface="Arial Narrow"/>
                </a:rPr>
                <a:t>ПО ИСТЕЧЕНИИ 1-ГО МЕСЯЦА РАБОТЫ ТРУДОУСТРОЕННОГО ГРАЖДАНИНА</a:t>
              </a:r>
            </a:p>
            <a:p>
              <a:pPr marL="214313" indent="-214313">
                <a:spcAft>
                  <a:spcPts val="750"/>
                </a:spcAft>
                <a:buFont typeface="Arial"/>
                <a:buChar char="•"/>
              </a:pPr>
              <a:r>
                <a:rPr sz="1000" b="1">
                  <a:solidFill>
                    <a:schemeClr val="accent5">
                      <a:lumMod val="75000"/>
                    </a:schemeClr>
                  </a:solidFill>
                  <a:latin typeface="Arial Narrow"/>
                  <a:ea typeface="Arial Narrow"/>
                  <a:cs typeface="Arial Narrow"/>
                </a:rPr>
                <a:t>ПО ИСТЕЧЕНИИ 3-ГО МЕСЯЦА РАБОТЫ ТРУДОУСТРОЕННОГО ГРАЖДАНИНА</a:t>
              </a:r>
            </a:p>
            <a:p>
              <a:pPr marL="214313" indent="-214313">
                <a:spcAft>
                  <a:spcPts val="750"/>
                </a:spcAft>
                <a:buFont typeface="Arial"/>
                <a:buChar char="•"/>
              </a:pPr>
              <a:r>
                <a:rPr sz="1000" b="1">
                  <a:solidFill>
                    <a:schemeClr val="accent5">
                      <a:lumMod val="75000"/>
                    </a:schemeClr>
                  </a:solidFill>
                  <a:latin typeface="Arial Narrow"/>
                  <a:ea typeface="Arial Narrow"/>
                  <a:cs typeface="Arial Narrow"/>
                </a:rPr>
                <a:t>ПО ИСТЕЧЕНИИ 6-ГО МЕСЯЦА РАБОТЫ ТРУДОУСТРОЕННОГО ГРАЖДАНИНА</a:t>
              </a:r>
            </a:p>
            <a:p>
              <a:pPr marL="214313" indent="-214313">
                <a:spcAft>
                  <a:spcPts val="750"/>
                </a:spcAft>
                <a:buFont typeface="Wingdings"/>
                <a:buChar char="ü"/>
              </a:pPr>
              <a:endParaRPr sz="1200">
                <a:solidFill>
                  <a:srgbClr val="2A398F"/>
                </a:solidFill>
              </a:endParaRPr>
            </a:p>
            <a:p>
              <a:pPr marL="214313" indent="-214313">
                <a:spcAft>
                  <a:spcPts val="750"/>
                </a:spcAft>
                <a:buFont typeface="Arial"/>
                <a:buChar char="•"/>
              </a:pPr>
              <a:endParaRPr sz="1200">
                <a:solidFill>
                  <a:srgbClr val="2A398F"/>
                </a:solidFill>
              </a:endParaRPr>
            </a:p>
          </p:txBody>
        </p:sp>
      </p:grpSp>
      <p:pic>
        <p:nvPicPr>
          <p:cNvPr id="420" name="Picture 420"/>
          <p:cNvPicPr/>
          <p:nvPr/>
        </p:nvPicPr>
        <p:blipFill>
          <a:blip r:embed="rId4"/>
          <a:stretch/>
        </p:blipFill>
        <p:spPr>
          <a:xfrm>
            <a:off x="333853" y="5382328"/>
            <a:ext cx="659571" cy="566999"/>
          </a:xfrm>
          <a:prstGeom prst="rect">
            <a:avLst/>
          </a:prstGeom>
          <a:ln>
            <a:noFill/>
          </a:ln>
        </p:spPr>
      </p:pic>
      <p:sp>
        <p:nvSpPr>
          <p:cNvPr id="421" name="Shape 421"/>
          <p:cNvSpPr txBox="1"/>
          <p:nvPr/>
        </p:nvSpPr>
        <p:spPr>
          <a:xfrm>
            <a:off x="385809" y="5502691"/>
            <a:ext cx="510776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>
                <a:solidFill>
                  <a:srgbClr val="FF0000"/>
                </a:solidFill>
                <a:latin typeface="Arial Narrow"/>
                <a:ea typeface="Arial Narrow"/>
                <a:cs typeface="Arial Narrow"/>
              </a:rPr>
              <a:t>           </a:t>
            </a:r>
            <a:r>
              <a:rPr sz="1800" b="1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СРОКИ ВЫПЛАТЫ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endParaRPr sz="1400" b="1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</p:txBody>
      </p:sp>
      <p:sp>
        <p:nvSpPr>
          <p:cNvPr id="422" name="Shape 422"/>
          <p:cNvSpPr/>
          <p:nvPr/>
        </p:nvSpPr>
        <p:spPr>
          <a:xfrm>
            <a:off x="9331167" y="2902244"/>
            <a:ext cx="2576580" cy="2422929"/>
          </a:xfrm>
          <a:prstGeom prst="rect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l">
              <a:spcAft>
                <a:spcPts val="750"/>
              </a:spcAft>
            </a:pPr>
            <a:endParaRPr sz="10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0" indent="0" algn="l">
              <a:spcAft>
                <a:spcPts val="750"/>
              </a:spcAft>
            </a:pPr>
            <a:r>
              <a:rPr sz="10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В СЛУЧАЕ УСТАНОВЛЕНИЯ ФАКТА ВЫПЛАТЫ ТРУДОУСТРОЕННЫМ ГРАЖДАНАМ ЗА СЧЕТ ФОНДА </a:t>
            </a:r>
            <a:r>
              <a:rPr sz="1000" b="1" dirty="0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ПОСОБИЙ ПО ВРЕМЕННОЙ НЕТРУДОСПОСОБНОСТИ</a:t>
            </a:r>
            <a:r>
              <a:rPr sz="10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, ПЕРИОДЫ КОТОРОЙ ЧАСТИЧНО ИЛИ ПОЛНОСТЬЮ СОВПАЛИ </a:t>
            </a:r>
            <a:r>
              <a:rPr sz="10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С</a:t>
            </a:r>
            <a:r>
              <a:rPr lang="ru-RU" sz="10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1,</a:t>
            </a:r>
            <a:r>
              <a:rPr sz="10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0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3, 6, </a:t>
            </a:r>
            <a:r>
              <a:rPr sz="10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МЕСЯЦЕМ </a:t>
            </a:r>
            <a:r>
              <a:rPr sz="10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ТРУДОУСТРОЙСТВА ЗАСТРАХОВАННОГО ЛИЦА, ДЕНЕЖНЫЕ СРЕДСТВА В РАЗМЕРЕ, РАВНОМ СУММЕ ПОСОБИЙ ПО ВРЕМЕННОЙ НЕТРУДОСПОСОБНОСТИ, НО НЕ БОЛЕЕ СУММЫ СУБСИДИИ, ПОДЛЕЖАТ ВОЗВРАТУ РАБОТОДАТЕЛЕМ В БЮДЖЕТ ФОНДА В ПОЛНОМ ОБЪЕМЕ</a:t>
            </a:r>
            <a:endParaRPr sz="18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l">
              <a:spcAft>
                <a:spcPts val="750"/>
              </a:spcAft>
            </a:pPr>
            <a:endParaRPr sz="10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</p:txBody>
      </p:sp>
      <p:sp>
        <p:nvSpPr>
          <p:cNvPr id="423" name="Shape 423"/>
          <p:cNvSpPr/>
          <p:nvPr/>
        </p:nvSpPr>
        <p:spPr>
          <a:xfrm>
            <a:off x="-19427" y="3911088"/>
            <a:ext cx="6115427" cy="1785103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СУБСИДИЯ ПО ТРУДОУСТРОЕННЫМ ИНВАЛИДАМ: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ПО ИСТЕЧЕНИЕ 1 МЕСЯЦА ПОСЛЕ ТРУДОУСТРОЙСТВА= (1 МРОТ*РК + СТРАХОВЫЕ ВЗНОСЫ) * КОЛИЧЕСТВО ТРУДОУСТРОЕННЫХ ГРАЖДАН;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ПО ИСТЕЧЕНИЕ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3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МЕСЯЦА ПОСЛЕ ТРУДОУСТРОЙСТВА= (2 МРОТ*РК + СТРАХОВЫЕ ВЗНОСЫ) * КОЛИЧЕСТВО ТРУДОУСТРОЕННЫХ ГРАЖДАН;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ПО ИСТЕЧЕНИЕ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6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МЕСЯЦА ПОСЛЕ ТРУДОУСТРОЙСТВА= (3 МРОТ*РК + СТРАХОВЫЕ ВЗНОСЫ) * КОЛИЧЕСТВО ТРУДОУСТРОЕННЫХ ГРАЖДАН</a:t>
            </a:r>
          </a:p>
          <a:p>
            <a:pPr marL="0" indent="0" algn="ctr"/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0" indent="0" algn="ctr"/>
            <a:endParaRPr sz="1400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</p:txBody>
      </p:sp>
      <p:sp>
        <p:nvSpPr>
          <p:cNvPr id="424" name="Shape 424"/>
          <p:cNvSpPr txBox="1"/>
          <p:nvPr/>
        </p:nvSpPr>
        <p:spPr>
          <a:xfrm>
            <a:off x="6095999" y="4176564"/>
            <a:ext cx="2891247" cy="1169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22 440*1,2 + 8132,26 (30,2%)= </a:t>
            </a:r>
            <a:r>
              <a:rPr sz="10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35 060,26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22440*2*1,2+8132,26 (30,2%)= </a:t>
            </a:r>
            <a:r>
              <a:rPr sz="10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61 988,26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22440*3*1,2+8132,26 (30,2%)= </a:t>
            </a:r>
            <a:r>
              <a:rPr sz="10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88 916,26</a:t>
            </a:r>
          </a:p>
          <a:p>
            <a:pPr marL="0" indent="0" algn="l"/>
            <a:r>
              <a:rPr sz="10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22440</a:t>
            </a:r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– МРОТ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10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1,2</a:t>
            </a:r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– РК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10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8132,26</a:t>
            </a:r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– СРЕДНЯЯ СУММА СТРАХОВЫХ ВЗНОСОВ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10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35 060,26+61988,26+88916,26 = 185 964,78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76" cy="69601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4499125" y="1691640"/>
            <a:ext cx="708659" cy="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85" name="Shape 85"/>
          <p:cNvSpPr/>
          <p:nvPr/>
        </p:nvSpPr>
        <p:spPr>
          <a:xfrm flipV="1">
            <a:off x="5207785" y="1691640"/>
            <a:ext cx="0" cy="69723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86" name="Shape 86"/>
          <p:cNvSpPr/>
          <p:nvPr/>
        </p:nvSpPr>
        <p:spPr>
          <a:xfrm>
            <a:off x="6435634" y="979603"/>
            <a:ext cx="5199017" cy="2121302"/>
          </a:xfrm>
          <a:prstGeom prst="rect">
            <a:avLst/>
          </a:prstGeom>
          <a:noFill/>
          <a:ln w="25400">
            <a:noFill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1200" b="1" dirty="0">
                <a:solidFill>
                  <a:srgbClr val="2A398F"/>
                </a:solidFill>
                <a:latin typeface="+mn-lt"/>
                <a:ea typeface="+mn-ea"/>
                <a:cs typeface="+mn-cs"/>
              </a:rPr>
              <a:t>ПРИКАЗ</a:t>
            </a:r>
          </a:p>
          <a:p>
            <a:pPr marL="0" indent="0" algn="ctr"/>
            <a:r>
              <a:rPr sz="1200" dirty="0">
                <a:solidFill>
                  <a:srgbClr val="2A398F"/>
                </a:solidFill>
                <a:latin typeface="+mn-lt"/>
                <a:ea typeface="+mn-ea"/>
                <a:cs typeface="+mn-cs"/>
              </a:rPr>
              <a:t>2712 ОТ 29.12.2024Г.</a:t>
            </a:r>
          </a:p>
          <a:p>
            <a:pPr marL="0" indent="0" algn="ctr"/>
            <a:endParaRPr sz="1200" b="1" dirty="0">
              <a:solidFill>
                <a:srgbClr val="2A398F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ОБ УТВЕРЖДЕНИИ РЕШЕНИЯ О ПОРЯДКЕ ПРЕДОСТАВЛЕНИЯ СУБСИДИЙ В ЦЕЛЯХ СОЗДАНИЯ (ОБОРУДОВАНИЯ) РАБОЧИХ МЕСТ ДЛЯ ТРУДОУСТРОЙСТВА ИНВАЛИДОВ</a:t>
            </a:r>
          </a:p>
        </p:txBody>
      </p:sp>
      <p:sp>
        <p:nvSpPr>
          <p:cNvPr id="94" name="Shape 94"/>
          <p:cNvSpPr/>
          <p:nvPr/>
        </p:nvSpPr>
        <p:spPr>
          <a:xfrm>
            <a:off x="1053738" y="1264973"/>
            <a:ext cx="4307888" cy="4524314"/>
          </a:xfrm>
          <a:prstGeom prst="rect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400" b="1" dirty="0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НАЦИОНАЛЬНЫЙ ПРОЕКТ </a:t>
            </a:r>
            <a:r>
              <a:rPr sz="2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«КАДРЫ»</a:t>
            </a:r>
            <a:endParaRPr sz="18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endParaRPr sz="2400" b="1" dirty="0">
              <a:solidFill>
                <a:srgbClr val="1734CE"/>
              </a:solidFill>
              <a:latin typeface="Arial Narrow"/>
              <a:ea typeface="Arial Narrow"/>
              <a:cs typeface="Arial Narrow"/>
            </a:endParaRPr>
          </a:p>
          <a:p>
            <a:pPr marL="0" indent="0" algn="ctr"/>
            <a:r>
              <a:rPr sz="2400" b="1" dirty="0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ГОСУДАРСТВЕННАЯ ПРОГРАММА</a:t>
            </a:r>
          </a:p>
          <a:p>
            <a:pPr marL="0" indent="0" algn="ctr"/>
            <a:r>
              <a:rPr sz="2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«СОДЕЙСТВИЕ ЗАНЯТОСТИ НАСЕЛЕНИЯ»</a:t>
            </a:r>
          </a:p>
          <a:p>
            <a:pPr marL="0" indent="0" algn="ctr"/>
            <a:endParaRPr sz="2400" b="1" dirty="0">
              <a:solidFill>
                <a:srgbClr val="1734CE"/>
              </a:solidFill>
              <a:latin typeface="Arial Narrow"/>
              <a:ea typeface="Arial Narrow"/>
              <a:cs typeface="Arial Narrow"/>
            </a:endParaRPr>
          </a:p>
          <a:p>
            <a:pPr marL="0" indent="0" algn="ctr"/>
            <a:r>
              <a:rPr sz="2400" b="1" dirty="0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СТРУКТУРНЫЙ ЭЛЕМЕНТ </a:t>
            </a:r>
            <a:r>
              <a:rPr sz="2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ФЕДЕРАЛЬНЫЙ ПРОЕКТ «АКТИВНЫЕ МЕРЫ СОДЕЙСТВИЯ ЗАНЯТОСТИ»</a:t>
            </a:r>
            <a:endParaRPr sz="18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5847894" y="2988103"/>
            <a:ext cx="6096000" cy="1292662"/>
          </a:xfrm>
          <a:prstGeom prst="rect">
            <a:avLst/>
          </a:prstGeom>
        </p:spPr>
        <p:txBody>
          <a:bodyPr lIns="91440" tIns="45720" rIns="91440" bIns="45720">
            <a:spAutoFit/>
          </a:bodyPr>
          <a:lstStyle/>
          <a:p>
            <a:pPr marL="0" indent="0" algn="ctr"/>
            <a:r>
              <a:rPr sz="1200" b="1" dirty="0">
                <a:solidFill>
                  <a:srgbClr val="2A398F"/>
                </a:solidFill>
                <a:latin typeface="+mn-lt"/>
                <a:ea typeface="+mn-ea"/>
                <a:cs typeface="+mn-cs"/>
              </a:rPr>
              <a:t>ПРИКАЗ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1200" dirty="0">
                <a:solidFill>
                  <a:srgbClr val="2A398F"/>
                </a:solidFill>
                <a:latin typeface="+mn-lt"/>
                <a:ea typeface="+mn-ea"/>
                <a:cs typeface="+mn-cs"/>
              </a:rPr>
              <a:t>2713 ОТ 29.12.2024Г.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endParaRPr sz="1800" b="1" dirty="0">
              <a:solidFill>
                <a:srgbClr val="2A398F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ОБ УТВЕРЖДЕНИИ РЕШЕНИЯ О ПОРЯДКЕ ПРЕДОСТАВЛЕНИЯ СУБСИДИЙ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НА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ГОСУДАРСТВЕННУЮ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ПОДДЕРЖКУ ТРУДОУСТРОЙСТВА РАБОТНИКОВ ИЗ ДРУГОЙ МЕСТНОСТИ ИЛИ ДРУГИХ ТЕРРИТОРИЙ</a:t>
            </a:r>
          </a:p>
        </p:txBody>
      </p:sp>
      <p:sp>
        <p:nvSpPr>
          <p:cNvPr id="96" name="Shape 96"/>
          <p:cNvSpPr/>
          <p:nvPr/>
        </p:nvSpPr>
        <p:spPr>
          <a:xfrm>
            <a:off x="5847894" y="4564355"/>
            <a:ext cx="6096000" cy="1292661"/>
          </a:xfrm>
          <a:prstGeom prst="rect">
            <a:avLst/>
          </a:prstGeom>
        </p:spPr>
        <p:txBody>
          <a:bodyPr lIns="91440" tIns="45720" rIns="91440" bIns="45720">
            <a:spAutoFit/>
          </a:bodyPr>
          <a:lstStyle/>
          <a:p>
            <a:pPr marL="0" indent="0" algn="ctr"/>
            <a:r>
              <a:rPr sz="1200" b="1" dirty="0">
                <a:solidFill>
                  <a:srgbClr val="2A398F"/>
                </a:solidFill>
                <a:latin typeface="+mn-lt"/>
                <a:ea typeface="+mn-ea"/>
                <a:cs typeface="+mn-cs"/>
              </a:rPr>
              <a:t>ПРИКАЗ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1200" dirty="0">
                <a:solidFill>
                  <a:srgbClr val="2A398F"/>
                </a:solidFill>
                <a:latin typeface="+mn-lt"/>
                <a:ea typeface="+mn-ea"/>
                <a:cs typeface="+mn-cs"/>
              </a:rPr>
              <a:t>2714 ОТ 29.12.2024Г.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endParaRPr sz="1800" b="1" dirty="0">
              <a:solidFill>
                <a:srgbClr val="2A398F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ОБ УТВЕРЖДЕНИИ РЕШЕНИЯ О ПОРЯДКЕ ПРЕДОСТАВЛЕНИЯ СУБСИДИЙ НА ГОСУДАРСТВЕННУЮ ПОДДЕРЖКУ СТИМУЛИРОВАНИЯ НАЙМА ОТДЕЛЬНЫХ КАТЕГОРИЙ ГРАЖДАН</a:t>
            </a:r>
          </a:p>
        </p:txBody>
      </p:sp>
      <p:pic>
        <p:nvPicPr>
          <p:cNvPr id="98" name="Picture 98"/>
          <p:cNvPicPr/>
          <p:nvPr/>
        </p:nvPicPr>
        <p:blipFill>
          <a:blip r:embed="rId2"/>
          <a:stretch/>
        </p:blipFill>
        <p:spPr>
          <a:xfrm>
            <a:off x="8728467" y="738146"/>
            <a:ext cx="613350" cy="743418"/>
          </a:xfrm>
          <a:prstGeom prst="rect">
            <a:avLst/>
          </a:prstGeom>
          <a:ln>
            <a:noFill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76" cy="69601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/>
        </p:nvSpPr>
        <p:spPr>
          <a:xfrm>
            <a:off x="3909797" y="1660013"/>
            <a:ext cx="780553" cy="735760"/>
          </a:xfrm>
          <a:prstGeom prst="line">
            <a:avLst/>
          </a:prstGeom>
          <a:ln w="25400">
            <a:solidFill>
              <a:srgbClr val="2A398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01" name="Shape 101"/>
          <p:cNvSpPr/>
          <p:nvPr/>
        </p:nvSpPr>
        <p:spPr>
          <a:xfrm flipH="1">
            <a:off x="3966481" y="2400463"/>
            <a:ext cx="708659" cy="0"/>
          </a:xfrm>
          <a:prstGeom prst="line">
            <a:avLst/>
          </a:prstGeom>
          <a:ln w="25400">
            <a:solidFill>
              <a:srgbClr val="2A398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02" name="Shape 102"/>
          <p:cNvSpPr/>
          <p:nvPr/>
        </p:nvSpPr>
        <p:spPr>
          <a:xfrm>
            <a:off x="4499125" y="1691640"/>
            <a:ext cx="708659" cy="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03" name="Shape 103"/>
          <p:cNvSpPr/>
          <p:nvPr/>
        </p:nvSpPr>
        <p:spPr>
          <a:xfrm flipV="1">
            <a:off x="5207785" y="1691640"/>
            <a:ext cx="0" cy="69723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04" name="Shape 104"/>
          <p:cNvSpPr/>
          <p:nvPr/>
        </p:nvSpPr>
        <p:spPr>
          <a:xfrm>
            <a:off x="3931911" y="1691639"/>
            <a:ext cx="4060" cy="708824"/>
          </a:xfrm>
          <a:prstGeom prst="line">
            <a:avLst/>
          </a:prstGeom>
          <a:ln w="25400">
            <a:solidFill>
              <a:srgbClr val="2A398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05" name="Shape 105"/>
          <p:cNvSpPr/>
          <p:nvPr/>
        </p:nvSpPr>
        <p:spPr>
          <a:xfrm>
            <a:off x="1095921" y="2950734"/>
            <a:ext cx="3579221" cy="2121302"/>
          </a:xfrm>
          <a:prstGeom prst="rect">
            <a:avLst/>
          </a:prstGeom>
          <a:noFill/>
          <a:ln w="25400">
            <a:noFill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1200" b="1">
                <a:solidFill>
                  <a:srgbClr val="2A398F"/>
                </a:solidFill>
                <a:latin typeface="+mn-lt"/>
                <a:ea typeface="+mn-ea"/>
                <a:cs typeface="+mn-cs"/>
              </a:rPr>
              <a:t>ПРИКАЗ</a:t>
            </a:r>
          </a:p>
          <a:p>
            <a:pPr marL="0" indent="0" algn="ctr"/>
            <a:r>
              <a:rPr sz="1200">
                <a:solidFill>
                  <a:srgbClr val="2A398F"/>
                </a:solidFill>
                <a:latin typeface="+mn-lt"/>
                <a:ea typeface="+mn-ea"/>
                <a:cs typeface="+mn-cs"/>
              </a:rPr>
              <a:t>2712 ОТ 29.12.2024Г.</a:t>
            </a:r>
          </a:p>
          <a:p>
            <a:pPr marL="0" indent="0" algn="ctr"/>
            <a:endParaRPr sz="1200" b="1">
              <a:solidFill>
                <a:srgbClr val="2A398F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12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ОБ УТВЕРЖДЕНИИ РЕШЕНИЯ О ПОРЯДКЕ ПРЕДОСТАВЛЕНИЯ СУБСИДИЙ В ЦЕЛЯХ СОЗДАНИЯ (ОБОРУДОВАНИЯ) РАБОЧИХ МЕСТ ДЛЯ ТРУДОУСТРОЙСТВА ИНВАЛИДОВ</a:t>
            </a:r>
          </a:p>
        </p:txBody>
      </p:sp>
      <p:pic>
        <p:nvPicPr>
          <p:cNvPr id="107" name="Picture 107"/>
          <p:cNvPicPr/>
          <p:nvPr/>
        </p:nvPicPr>
        <p:blipFill>
          <a:blip r:embed="rId2"/>
          <a:stretch/>
        </p:blipFill>
        <p:spPr>
          <a:xfrm>
            <a:off x="2511052" y="2028444"/>
            <a:ext cx="740994" cy="898132"/>
          </a:xfrm>
          <a:prstGeom prst="rect">
            <a:avLst/>
          </a:prstGeom>
          <a:ln>
            <a:noFill/>
          </a:ln>
        </p:spPr>
      </p:pic>
      <p:sp>
        <p:nvSpPr>
          <p:cNvPr id="108" name="Shape 108"/>
          <p:cNvSpPr/>
          <p:nvPr/>
        </p:nvSpPr>
        <p:spPr>
          <a:xfrm>
            <a:off x="5991495" y="1210990"/>
            <a:ext cx="5756366" cy="4180304"/>
          </a:xfrm>
          <a:prstGeom prst="rect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>
            <a:defPPr/>
            <a:lvl1pPr marL="0" lvl="0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/>
            <a:endParaRPr sz="1200">
              <a:solidFill>
                <a:srgbClr val="2A398F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endParaRPr sz="1200" b="1">
              <a:solidFill>
                <a:srgbClr val="1734CE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1200" b="1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ЦЕЛЬ ПРЕДОСТАВЛЕНИЯ СУБСИДИИ: </a:t>
            </a:r>
            <a:r>
              <a:rPr sz="12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ОКАЗАНИЕ ГОСУДАРСТВЕННОЙ ПОДДЕРЖКИ ЮРИДИЧЕСКИМ ЛИЦАМ И ИНДИВИДУАЛЬНЫМ ПРЕДПРИНИМАТЕЛЯМ НА ОБОРУДОВАНИЕ РАБОЧИХ МЕСТ ДЛЯ ТРУДОУСТРОЙСТВА </a:t>
            </a:r>
            <a:r>
              <a:rPr sz="12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ИНВАЛИДОВ I И II ГРУПП</a:t>
            </a:r>
            <a:r>
              <a:rPr sz="12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, ВЕТЕРАНОВ БОЕВЫХ ДЕЙСТВИЙ, ИМЕЮЩИХ ИНВАЛИДНОСТЬ, В ЦЕЛЯХ ЧАСТИЧНОГО ВОЗМЕЩЕНИЯ СЛЕДУЮЩИХ РАСХОДОВ: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>
              <a:solidFill>
                <a:srgbClr val="1734CE"/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НА ПРИОБРЕТЕНИЕ ОБОРУДОВАНИЯ ДЛЯ ОСНАЩЕНИЯ СПЕЦИАЛЬНЫХ РАБОЧИХ МЕСТ ДЛЯ ТРУДОУСТРОЙСТВА ИНВАЛИДОВ, В ТОМ ЧИСЛЕ ОСНОВНОЕ И ВСПОМОГАТЕЛЬНОЕ ОБОРУДОВАНИЕ, ТЕХНИЧЕСКИЕ ПРИСПОСОБЛЕНИЯ, РАБОЧАЯ И СПЕЦИАЛЬНАЯ МЕБЕЛЬ, СРЕДСТВА ДЛЯ СОЗДАНИЯ БЛАГОПРИЯТНЫХ УСЛОВИЙ ДЛЯ РАБОТЫ ИНВАЛИДА ПО ПРОФИЛЮ ОСНОВНОГО ЗАБОЛЕВАНИЯ В СООТВЕТСТВИИ С ИПР ИЛИ АБИЛИТАЦИИ ИНВАЛИДА;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НА МОНТАЖ И УСТАНОВКУ ПРИОБРЕТЕННОГО ОБОРУДОВАНИЯ ДЛЯ ОСНАЩЕНИЯ СПЕЦИАЛЬНЫХ РАБОЧИХ МЕСТ ДЛЯ ТРУДОУСТРОЙСТВА ИНВАЛИДОВ;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НА ОБОРУДОВАНИЕ РАБОЧИХ МЕСТ ДЛЯ ТРУДОУСТРОЙСТВА ИНВАЛИДОВ ПО МЕСТУ ПРОЖИВАНИЯ (НАДОМНЫЙ ТРУД), ЕСЛИ ХАРАКТЕР РАБОТЫ РЕКОМЕНДОВАН ИПР ИЛИ АБИЛИТАЦИИ ИНВАЛИДА, ПРИ УСЛОВИИ ОФОРМЛЕНИЯ НАДОМНОГО ТРУДА В СООТВЕТСТВИИ С ТК РФ </a:t>
            </a:r>
          </a:p>
          <a:p>
            <a:r>
              <a:rPr sz="1200">
                <a:solidFill>
                  <a:srgbClr val="00B050"/>
                </a:solidFill>
                <a:latin typeface="Arial Narrow"/>
                <a:ea typeface="Arial Narrow"/>
                <a:cs typeface="Arial Narrow"/>
              </a:rPr>
              <a:t>   </a:t>
            </a:r>
          </a:p>
          <a:p>
            <a:pPr>
              <a:spcAft>
                <a:spcPts val="750"/>
              </a:spcAft>
            </a:pPr>
            <a:endParaRPr sz="1200">
              <a:solidFill>
                <a:srgbClr val="00B050"/>
              </a:solidFill>
            </a:endParaRPr>
          </a:p>
          <a:p>
            <a:pPr marL="214313" indent="-214313">
              <a:spcAft>
                <a:spcPts val="750"/>
              </a:spcAft>
              <a:buFont typeface="Wingdings"/>
              <a:buChar char="ü"/>
            </a:pPr>
            <a:endParaRPr sz="1200" b="1">
              <a:solidFill>
                <a:srgbClr val="2A398F"/>
              </a:solidFill>
            </a:endParaRPr>
          </a:p>
        </p:txBody>
      </p:sp>
      <p:grpSp>
        <p:nvGrpSpPr>
          <p:cNvPr id="116" name="Shape 116"/>
          <p:cNvGrpSpPr/>
          <p:nvPr/>
        </p:nvGrpSpPr>
        <p:grpSpPr>
          <a:xfrm>
            <a:off x="1095920" y="1608898"/>
            <a:ext cx="3641869" cy="4722233"/>
            <a:chOff x="0" y="0"/>
            <a:chExt cx="3641869" cy="4722233"/>
          </a:xfrm>
        </p:grpSpPr>
        <p:grpSp>
          <p:nvGrpSpPr>
            <p:cNvPr id="117" name="Shape 117"/>
            <p:cNvGrpSpPr/>
            <p:nvPr/>
          </p:nvGrpSpPr>
          <p:grpSpPr>
            <a:xfrm>
              <a:off x="0" y="0"/>
              <a:ext cx="3641869" cy="4722233"/>
              <a:chOff x="0" y="0"/>
              <a:chExt cx="3641869" cy="4722233"/>
            </a:xfrm>
          </p:grpSpPr>
          <p:sp>
            <p:nvSpPr>
              <p:cNvPr id="118" name="Shape 118"/>
              <p:cNvSpPr/>
              <p:nvPr/>
            </p:nvSpPr>
            <p:spPr>
              <a:xfrm>
                <a:off x="0" y="82740"/>
                <a:ext cx="3579221" cy="4639492"/>
              </a:xfrm>
              <a:prstGeom prst="rect">
                <a:avLst/>
              </a:prstGeom>
              <a:noFill/>
              <a:ln w="25400">
                <a:solidFill>
                  <a:srgbClr val="2A398F"/>
                </a:solidFill>
                <a:prstDash val="solid"/>
              </a:ln>
            </p:spPr>
            <p:txBody>
              <a:bodyPr lIns="91440" tIns="45720" rIns="91440" bIns="45720" anchor="ctr"/>
              <a:lstStyle/>
              <a:p>
                <a:pPr marL="0" indent="0" algn="ctr"/>
                <a:endParaRPr sz="135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19" name="Shape 119"/>
              <p:cNvSpPr/>
              <p:nvPr/>
            </p:nvSpPr>
            <p:spPr>
              <a:xfrm>
                <a:off x="2844761" y="0"/>
                <a:ext cx="797107" cy="892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1"/>
                </a:solidFill>
                <a:prstDash val="solid"/>
              </a:ln>
            </p:spPr>
            <p:txBody>
              <a:bodyPr lIns="91440" tIns="45720" rIns="91440" bIns="45720" anchor="ctr"/>
              <a:lstStyle/>
              <a:p>
                <a:pPr marL="0" indent="0" algn="ctr"/>
                <a:endPara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20" name="Shape 120"/>
            <p:cNvSpPr/>
            <p:nvPr/>
          </p:nvSpPr>
          <p:spPr>
            <a:xfrm>
              <a:off x="3569464" y="0"/>
              <a:ext cx="45718" cy="76271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marL="0" indent="0" algn="ctr"/>
              <a:endParaRPr sz="18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21" name="Shape 121"/>
          <p:cNvSpPr/>
          <p:nvPr/>
        </p:nvSpPr>
        <p:spPr>
          <a:xfrm>
            <a:off x="5991495" y="5500134"/>
            <a:ext cx="5756366" cy="830996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/>
            <a:r>
              <a:rPr sz="1200" b="1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КАТЕГОРИИ ПОЛУЧАТЕЛЕЙ СУБСИДИИ: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/>
              <a:buChar char="•"/>
            </a:pPr>
            <a:r>
              <a:rPr sz="12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КОММЕРЧЕСКИЕ ОРГАНИЗАЦИИ</a:t>
            </a:r>
          </a:p>
          <a:p>
            <a:pPr marL="171450" indent="-171450">
              <a:buFont typeface="Arial"/>
              <a:buChar char="•"/>
            </a:pPr>
            <a:r>
              <a:rPr sz="12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НЕКОММЕРЧЕСКИЕ ОРГАНИЗАЦИИ</a:t>
            </a:r>
          </a:p>
          <a:p>
            <a:pPr marL="171450" indent="-171450">
              <a:buFont typeface="Arial"/>
              <a:buChar char="•"/>
            </a:pPr>
            <a:r>
              <a:rPr sz="12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ИНДИВИДУАЛЬНЫЕ ПРЕДПРИНИМАТЕЛИ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76" cy="8262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/>
        </p:nvSpPr>
        <p:spPr>
          <a:xfrm>
            <a:off x="4499125" y="1691640"/>
            <a:ext cx="708659" cy="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24" name="Shape 124"/>
          <p:cNvSpPr/>
          <p:nvPr/>
        </p:nvSpPr>
        <p:spPr>
          <a:xfrm flipV="1">
            <a:off x="5207785" y="1691640"/>
            <a:ext cx="0" cy="69723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25" name="Shape 125"/>
          <p:cNvSpPr/>
          <p:nvPr/>
        </p:nvSpPr>
        <p:spPr>
          <a:xfrm>
            <a:off x="243841" y="1837509"/>
            <a:ext cx="10563497" cy="3831771"/>
          </a:xfrm>
          <a:prstGeom prst="rect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>
            <a:defPPr/>
            <a:lvl1pPr marL="0" lvl="0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/>
            <a:endParaRPr sz="1200" dirty="0">
              <a:solidFill>
                <a:srgbClr val="2A398F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endParaRPr sz="1200" b="1" dirty="0">
              <a:solidFill>
                <a:srgbClr val="1734CE"/>
              </a:solidFill>
              <a:latin typeface="+mn-lt"/>
              <a:ea typeface="+mn-ea"/>
              <a:cs typeface="+mn-cs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НАЛИЧИЕ ГОСУДАРСТВЕННОЙ РЕГИСТРАЦИИ РАБОТОДАТЕЛЯ ДО 01.01.2025Г.;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ОТСУТСТВИЕ НЕИСПОЛНЕННОЙ ОБЯЗАННОСТИ ПО УПЛАТЕ НАЛОГОВ, СБОРОВ, СТРАХОВЫХ ВЗНОСОВ, ПЕНЕЙ, ШТРАФОВ И ПРОЦЕНТОВ, </a:t>
            </a:r>
            <a:r>
              <a:rPr sz="1200" b="1" u="sng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ПРЕВЫШАЮЩЕЙ 10 ТЫС.РУБЛЕЙ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;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РАБОТОДАТЕЛЬ НЕ НАХОДИТСЯ В ПРОЦЕССЕ РЕОРГАНИЗАЦИИ (ЗА ИСКЛЮЧЕНИЕМ РЕОРГАНИЗАЦИИ В ФОРМЕ ПРИСОЕДИНЕНИЯ К РАБОТОДАТЕЛЮ ДРУГОГО ЮРИДИЧЕСКОГО ЛИЦА), ЛИКВИДАЦИИ, В ОТНОШЕНИИ РАБОТОДАТЕЛЯ НЕ ВВЕДЕНА ПРОЦЕДУРА БАНКРОТСТВА;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ОТСУТСТВИЕ В РЕЕСТРЕ ДИСКВАЛИФИЦИРОВАННЫХ ЛИЦ;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РАБОТОДАТЕЛЬ НЕ ЯВЛЯЕТСЯ ПОЛУЧАТЕЛЕМ В ТЕКУЩЕМ ГОДУ СУБСИДИИ В СООТВЕТСТВИИ С ПП РФ ОТ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25.10.20</a:t>
            </a:r>
            <a:r>
              <a:rPr lang="en-US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2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3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№ 1780;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ЗАКЛЮЧЕНИЕ ТРУДОВОГО ДОГОВОРА С ИНВАЛИДОМ НА СРОК </a:t>
            </a:r>
            <a:r>
              <a:rPr sz="1200" b="1" u="sng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НЕ МЕНЕЕ </a:t>
            </a:r>
            <a:r>
              <a:rPr lang="en-US" sz="1200" b="1" u="sng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9</a:t>
            </a:r>
            <a:r>
              <a:rPr sz="1200" b="1" u="sng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200" b="1" u="sng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МЕСЯЦЕВ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;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ЗАКЛЮЧЕНИЕ ТРУДОВОГО ДОГОВОРА С ИНВАЛИДОМ НА УСЛОВИЯХ ПОЛНОГО РАБОЧЕГО ДНЯ С УЧЕТОМ ПРОДОЛЖИТЕЛЬНОСТИ, УСТАНОВЛЕННОЙ ДЛЯ ДАННОЙ КАТЕГОРИИ РАБОТНИКОВ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;</a:t>
            </a:r>
            <a:endParaRPr lang="ru-RU" sz="1200" b="1" dirty="0" smtClean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ОБЕСПЕЧЕНИЕ ОПЛАТЫ ТРУДА ИНВАЛИДА В РАЗМЕРЕ НЕ МЕНЕЕ МРОТ И УСТАНОВЛЕННЫХ ЗАКОНОДАТЕЛЬСТВОМ ВЫПЛАТ КОМПЕНСАЦИОННОГО ХАРАКТЕРА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;</a:t>
            </a:r>
            <a:endParaRPr lang="ru-RU" sz="1200" b="1" smtClean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КОНТРОЛИРУЮЩИМИ ЛИЦАМИ ДЛЯ ОРГАНИЗАЦИИ НЕ ЯВЛЯЮТСЯ ИНОСТРАННЫЕ ГРАЖДАНЕ ИЛИ ЮРИДИЧЕСКИЕ ЛИЦА;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ОБЕСПЕЧЕНИЕ ЗАКРЕПЛЯЕМОСТИ ТРУДОУСТРОЕННЫХ ИНВАЛИДОВ I И II ГРУПП. ВЕТЕРАНОВ БОЕВЫХ ДЕЙСТВИЙ, ИМЕЮЩИХ ИНВАЛИДНОСТЬ, НА СОЗДАННЫХ РАБОЧИХ МЕСТАХ НЕ МЕНЕЕ 9 МЕСЯЦЕВ ИЗ 12</a:t>
            </a: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r>
              <a:rPr sz="1200" dirty="0">
                <a:solidFill>
                  <a:srgbClr val="00B050"/>
                </a:solidFill>
                <a:latin typeface="Arial Narrow"/>
                <a:ea typeface="Arial Narrow"/>
                <a:cs typeface="Arial Narrow"/>
              </a:rPr>
              <a:t>   </a:t>
            </a:r>
          </a:p>
          <a:p>
            <a:pPr>
              <a:spcAft>
                <a:spcPts val="750"/>
              </a:spcAft>
            </a:pPr>
            <a:endParaRPr sz="1200" dirty="0">
              <a:solidFill>
                <a:srgbClr val="00B050"/>
              </a:solidFill>
            </a:endParaRPr>
          </a:p>
          <a:p>
            <a:pPr marL="214313" indent="-214313">
              <a:spcAft>
                <a:spcPts val="750"/>
              </a:spcAft>
              <a:buFont typeface="Wingdings"/>
              <a:buChar char="ü"/>
            </a:pPr>
            <a:endParaRPr sz="1200" b="1" dirty="0">
              <a:solidFill>
                <a:srgbClr val="2A398F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43799"/>
            <a:ext cx="12190476" cy="826265"/>
          </a:xfrm>
          <a:prstGeom prst="rect">
            <a:avLst/>
          </a:prstGeom>
        </p:spPr>
      </p:pic>
      <p:sp>
        <p:nvSpPr>
          <p:cNvPr id="13" name="Shape 133"/>
          <p:cNvSpPr txBox="1"/>
          <p:nvPr/>
        </p:nvSpPr>
        <p:spPr>
          <a:xfrm>
            <a:off x="3727269" y="272265"/>
            <a:ext cx="4040777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 dirty="0" smtClean="0">
                <a:solidFill>
                  <a:schemeClr val="bg1"/>
                </a:solidFill>
                <a:latin typeface="Arial Narrow"/>
                <a:ea typeface="Arial Narrow"/>
                <a:cs typeface="Arial Narrow"/>
              </a:rPr>
              <a:t>КРИТЕРИ</a:t>
            </a:r>
            <a:r>
              <a:rPr lang="ru-RU" b="1" dirty="0">
                <a:solidFill>
                  <a:schemeClr val="bg1"/>
                </a:solidFill>
                <a:latin typeface="Arial Narrow"/>
                <a:ea typeface="Arial Narrow"/>
                <a:cs typeface="Arial Narrow"/>
              </a:rPr>
              <a:t>И</a:t>
            </a:r>
            <a:r>
              <a:rPr sz="1800" b="1" dirty="0" smtClean="0">
                <a:solidFill>
                  <a:schemeClr val="bg1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800" b="1" dirty="0">
                <a:solidFill>
                  <a:schemeClr val="bg1"/>
                </a:solidFill>
                <a:latin typeface="Arial Narrow"/>
                <a:ea typeface="Arial Narrow"/>
                <a:cs typeface="Arial Narrow"/>
              </a:rPr>
              <a:t>ПОЛУЧАТЕЛЕЙ СУБСИДИИ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4499125" y="1691640"/>
            <a:ext cx="708659" cy="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36" name="Shape 136"/>
          <p:cNvSpPr/>
          <p:nvPr/>
        </p:nvSpPr>
        <p:spPr>
          <a:xfrm flipV="1">
            <a:off x="5207785" y="1691640"/>
            <a:ext cx="0" cy="69723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37" name="Shape 137"/>
          <p:cNvSpPr/>
          <p:nvPr/>
        </p:nvSpPr>
        <p:spPr>
          <a:xfrm>
            <a:off x="581592" y="2637315"/>
            <a:ext cx="10563497" cy="3831770"/>
          </a:xfrm>
          <a:prstGeom prst="rect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>
            <a:defPPr/>
            <a:lvl1pPr marL="0" lvl="0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/>
            <a:endParaRPr sz="1200" dirty="0">
              <a:solidFill>
                <a:srgbClr val="2A398F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endParaRPr sz="1200" b="1" dirty="0">
              <a:solidFill>
                <a:srgbClr val="1734CE"/>
              </a:solidFill>
              <a:latin typeface="+mn-lt"/>
              <a:ea typeface="+mn-ea"/>
              <a:cs typeface="+mn-cs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r>
              <a:rPr sz="1200" dirty="0">
                <a:solidFill>
                  <a:srgbClr val="00B050"/>
                </a:solidFill>
                <a:latin typeface="Arial Narrow"/>
                <a:ea typeface="Arial Narrow"/>
                <a:cs typeface="Arial Narrow"/>
              </a:rPr>
              <a:t>   </a:t>
            </a:r>
          </a:p>
          <a:p>
            <a:pPr>
              <a:spcAft>
                <a:spcPts val="750"/>
              </a:spcAft>
            </a:pPr>
            <a:endParaRPr sz="1200" dirty="0">
              <a:solidFill>
                <a:srgbClr val="00B050"/>
              </a:solidFill>
            </a:endParaRPr>
          </a:p>
          <a:p>
            <a:pPr marL="214313" indent="-214313">
              <a:spcAft>
                <a:spcPts val="750"/>
              </a:spcAft>
              <a:buFont typeface="Wingdings"/>
              <a:buChar char="ü"/>
            </a:pPr>
            <a:endParaRPr sz="1200" b="1" dirty="0">
              <a:solidFill>
                <a:srgbClr val="2A398F"/>
              </a:solidFill>
            </a:endParaRPr>
          </a:p>
        </p:txBody>
      </p:sp>
      <p:sp>
        <p:nvSpPr>
          <p:cNvPr id="145" name="Shape 145"/>
          <p:cNvSpPr/>
          <p:nvPr/>
        </p:nvSpPr>
        <p:spPr>
          <a:xfrm>
            <a:off x="1043146" y="1305740"/>
            <a:ext cx="4695803" cy="2185214"/>
          </a:xfrm>
          <a:prstGeom prst="rect">
            <a:avLst/>
          </a:prstGeom>
          <a:ln w="3175">
            <a:solidFill>
              <a:schemeClr val="accent1"/>
            </a:solidFill>
            <a:prstDash val="solid"/>
          </a:ln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200" b="1" dirty="0">
                <a:solidFill>
                  <a:srgbClr val="FF0000"/>
                </a:solidFill>
                <a:latin typeface="Arial Narrow"/>
                <a:ea typeface="Arial Narrow"/>
                <a:cs typeface="Arial Narrow"/>
              </a:rPr>
              <a:t>                            </a:t>
            </a:r>
            <a:r>
              <a:rPr sz="1600" b="1" dirty="0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ФОРМУЛА РАСЧЕТА СУБСИДИИ</a:t>
            </a:r>
            <a:endParaRPr sz="1600" dirty="0">
              <a:solidFill>
                <a:schemeClr val="dk1"/>
              </a:solidFill>
            </a:endParaRPr>
          </a:p>
          <a:p>
            <a:pPr marL="0" indent="0" algn="l"/>
            <a:endParaRPr sz="1200" b="1" dirty="0">
              <a:solidFill>
                <a:srgbClr val="1734CE"/>
              </a:solidFill>
              <a:latin typeface="Arial Narrow"/>
              <a:ea typeface="Arial Narrow"/>
              <a:cs typeface="Arial Narrow"/>
            </a:endParaRPr>
          </a:p>
          <a:p>
            <a:pPr marL="0" indent="0" algn="l"/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                                       </a:t>
            </a:r>
            <a:r>
              <a:rPr sz="12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Vсуб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= ∑( </a:t>
            </a:r>
            <a:r>
              <a:rPr sz="12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Nk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x </a:t>
            </a:r>
            <a:r>
              <a:rPr sz="12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Ck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)</a:t>
            </a:r>
            <a:endParaRPr sz="18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Vсуб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–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объем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субсидии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,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предоставляемой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работодателю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;</a:t>
            </a:r>
            <a:endParaRPr sz="1400" dirty="0">
              <a:solidFill>
                <a:schemeClr val="dk1"/>
              </a:solidFill>
            </a:endParaRPr>
          </a:p>
          <a:p>
            <a:pPr marL="0" indent="0" algn="l"/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Nk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–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число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рабочих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мест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,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оборудованных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работодателем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для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трудоустройства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инвалидов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;</a:t>
            </a:r>
            <a:endParaRPr sz="1400" dirty="0">
              <a:solidFill>
                <a:schemeClr val="dk1"/>
              </a:solidFill>
            </a:endParaRPr>
          </a:p>
          <a:p>
            <a:pPr marL="0" indent="0" algn="l"/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Ck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–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стоимость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оборудования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рабочего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места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для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трудоустройства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инвалида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, </a:t>
            </a:r>
            <a:r>
              <a:rPr sz="1400" b="1" u="sng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но</a:t>
            </a:r>
            <a:r>
              <a:rPr sz="1400" b="1" u="sng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u="sng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не</a:t>
            </a:r>
            <a:r>
              <a:rPr sz="1400" b="1" u="sng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u="sng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более</a:t>
            </a:r>
            <a:r>
              <a:rPr sz="1400" b="1" u="sng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200 </a:t>
            </a:r>
            <a:r>
              <a:rPr sz="1400" b="1" u="sng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тыс</a:t>
            </a:r>
            <a:r>
              <a:rPr sz="1400" b="1" u="sng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. </a:t>
            </a:r>
            <a:r>
              <a:rPr sz="1400" b="1" u="sng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рублей</a:t>
            </a:r>
            <a:r>
              <a:rPr sz="1400" b="1" u="sng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. 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за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одно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рабочее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400" b="1" dirty="0" err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место</a:t>
            </a:r>
            <a:endParaRPr sz="1400" dirty="0">
              <a:solidFill>
                <a:schemeClr val="dk1"/>
              </a:solidFill>
            </a:endParaRPr>
          </a:p>
          <a:p>
            <a:pPr marL="0" indent="0" algn="l"/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</p:txBody>
      </p:sp>
      <p:sp>
        <p:nvSpPr>
          <p:cNvPr id="146" name="Shape 146"/>
          <p:cNvSpPr/>
          <p:nvPr/>
        </p:nvSpPr>
        <p:spPr>
          <a:xfrm>
            <a:off x="1043146" y="4174177"/>
            <a:ext cx="4695803" cy="1815882"/>
          </a:xfrm>
          <a:prstGeom prst="rect">
            <a:avLst/>
          </a:prstGeom>
          <a:ln w="3175">
            <a:solidFill>
              <a:schemeClr val="accent1"/>
            </a:solidFill>
            <a:prstDash val="solid"/>
          </a:ln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600" b="1" dirty="0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ПОКАЗАТЕЛЬ ДОСТИЖЕНИЯ РЕЗУЛЬТАТА ИСПОЛЬЗОВАНИЯ СУБСИДИИ</a:t>
            </a:r>
            <a:endParaRPr sz="1600" dirty="0">
              <a:solidFill>
                <a:schemeClr val="dk1"/>
              </a:solidFill>
            </a:endParaRPr>
          </a:p>
          <a:p>
            <a:pPr marL="0" indent="0" algn="l"/>
            <a:endParaRPr sz="1200" b="1" dirty="0">
              <a:solidFill>
                <a:srgbClr val="C00000"/>
              </a:solidFill>
              <a:latin typeface="Arial Narrow"/>
              <a:ea typeface="Arial Narrow"/>
              <a:cs typeface="Arial Narrow"/>
            </a:endParaRPr>
          </a:p>
          <a:p>
            <a:pPr marL="0" indent="0" algn="l"/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ОБЕСПЕЧЕНИЕ ЗАНЯТОСТИ ИНВАЛИДОВ НА ОБОРУДОВАННЫЕ РАБОЧИЕ МЕСТА СРОКОМ </a:t>
            </a:r>
            <a:r>
              <a:rPr sz="1400" b="1" u="sng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НЕ МЕНЕЕ 9 МЕСЯЦЕВ В ТЕЧЕНИЕ 12 МЕСЯЦЕВ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С МОМЕНТА ЗАКЛЮЧЕНИЯ ТРУДОВОГО ДОГОВОРА</a:t>
            </a:r>
            <a:endParaRPr sz="1400" dirty="0">
              <a:solidFill>
                <a:schemeClr val="dk1"/>
              </a:solidFill>
            </a:endParaRPr>
          </a:p>
          <a:p>
            <a:pPr marL="0" indent="0" algn="l"/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76" cy="6960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565" y="1305740"/>
            <a:ext cx="5818007" cy="46843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/>
          <p:nvPr/>
        </p:nvSpPr>
        <p:spPr>
          <a:xfrm>
            <a:off x="8927713" y="2895074"/>
            <a:ext cx="1279515" cy="338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indent="0" algn="ctr"/>
            <a:r>
              <a:rPr sz="1600" b="1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NAME ERE</a:t>
            </a:r>
          </a:p>
        </p:txBody>
      </p:sp>
      <p:sp>
        <p:nvSpPr>
          <p:cNvPr id="151" name="Shape 151"/>
          <p:cNvSpPr/>
          <p:nvPr/>
        </p:nvSpPr>
        <p:spPr>
          <a:xfrm>
            <a:off x="10101379" y="4280986"/>
            <a:ext cx="0" cy="193359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dash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52" name="Shape 152"/>
          <p:cNvSpPr/>
          <p:nvPr/>
        </p:nvSpPr>
        <p:spPr>
          <a:xfrm>
            <a:off x="10101379" y="2945218"/>
            <a:ext cx="1377447" cy="1138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dash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53" name="Shape 153"/>
          <p:cNvSpPr/>
          <p:nvPr/>
        </p:nvSpPr>
        <p:spPr>
          <a:xfrm>
            <a:off x="10101379" y="2956604"/>
            <a:ext cx="0" cy="157072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dash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54" name="Shape 154"/>
          <p:cNvSpPr/>
          <p:nvPr/>
        </p:nvSpPr>
        <p:spPr>
          <a:xfrm>
            <a:off x="11469948" y="2936269"/>
            <a:ext cx="0" cy="157072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dash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55" name="Shape 155"/>
          <p:cNvSpPr txBox="1"/>
          <p:nvPr/>
        </p:nvSpPr>
        <p:spPr>
          <a:xfrm>
            <a:off x="6088676" y="5150335"/>
            <a:ext cx="1595098" cy="37299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indent="0" algn="ctr"/>
            <a:r>
              <a:rPr sz="1600" b="1">
                <a:solidFill>
                  <a:schemeClr val="bg1"/>
                </a:solidFill>
                <a:latin typeface="微软雅黑"/>
                <a:ea typeface="微软雅黑"/>
                <a:cs typeface="微软雅黑"/>
              </a:rPr>
              <a:t>NAME HERE</a:t>
            </a:r>
          </a:p>
        </p:txBody>
      </p:sp>
      <p:sp>
        <p:nvSpPr>
          <p:cNvPr id="163" name="Shape 163"/>
          <p:cNvSpPr/>
          <p:nvPr/>
        </p:nvSpPr>
        <p:spPr>
          <a:xfrm>
            <a:off x="88778" y="1275468"/>
            <a:ext cx="1162974" cy="1436769"/>
          </a:xfrm>
          <a:prstGeom prst="rect">
            <a:avLst/>
          </a:prstGeom>
          <a:ln w="12700">
            <a:solidFill>
              <a:schemeClr val="bg1">
                <a:lumMod val="95000"/>
              </a:schemeClr>
            </a:solidFill>
            <a:prstDash val="solid"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000" b="1" dirty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ОБОРУДОВАНИЕ РАБОЧЕГО МЕСТА ИНВАЛИДА (ИНВАЛИДОВ)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1000" b="1" dirty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РАБОТОДАТЕЛЕМ</a:t>
            </a:r>
          </a:p>
        </p:txBody>
      </p:sp>
      <p:sp>
        <p:nvSpPr>
          <p:cNvPr id="164" name="Shape 164"/>
          <p:cNvSpPr/>
          <p:nvPr/>
        </p:nvSpPr>
        <p:spPr>
          <a:xfrm>
            <a:off x="1821961" y="1275467"/>
            <a:ext cx="1308053" cy="1436770"/>
          </a:xfrm>
          <a:prstGeom prst="rect">
            <a:avLst/>
          </a:prstGeom>
          <a:ln w="12700">
            <a:solidFill>
              <a:schemeClr val="bg1">
                <a:lumMod val="95000"/>
              </a:schemeClr>
            </a:solidFill>
            <a:prstDash val="solid"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000" b="1" dirty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ПОДПИСАНИЕ ТРУДОВОГО ДОГОВОРА С ИНВАЛИДОМ, ТРУДОУСТРОЕННЫМ НА ОБОРУДОВАННОЕ РАБОЧЕЕ МЕСТО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5" name="Shape 165"/>
          <p:cNvSpPr/>
          <p:nvPr/>
        </p:nvSpPr>
        <p:spPr>
          <a:xfrm rot="-5400000">
            <a:off x="1514580" y="1783683"/>
            <a:ext cx="0" cy="44074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dash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66" name="Shape 166"/>
          <p:cNvSpPr/>
          <p:nvPr/>
        </p:nvSpPr>
        <p:spPr>
          <a:xfrm rot="-5400000">
            <a:off x="3383227" y="1811327"/>
            <a:ext cx="0" cy="440741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dash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67" name="Shape 167"/>
          <p:cNvSpPr/>
          <p:nvPr/>
        </p:nvSpPr>
        <p:spPr>
          <a:xfrm>
            <a:off x="3636440" y="1292777"/>
            <a:ext cx="1918088" cy="1436770"/>
          </a:xfrm>
          <a:prstGeom prst="rect">
            <a:avLst/>
          </a:prstGeom>
          <a:ln w="12700">
            <a:solidFill>
              <a:schemeClr val="bg1">
                <a:lumMod val="95000"/>
              </a:schemeClr>
            </a:solidFill>
            <a:prstDash val="solid"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000" b="1" dirty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НАПРАВЛЕНИЕ РАБОТОДАТЕЛЕМ ЗАЯВЛЕНИЯ НА ПРЕДОСТАВЛЕНИЕ СУБСИДИИ В </a:t>
            </a:r>
            <a:r>
              <a:rPr lang="ru-RU" sz="1000" b="1" dirty="0" smtClean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СЛУЖБУ ЗАНЯТОСТИ</a:t>
            </a:r>
            <a:r>
              <a:rPr sz="1000" b="1" dirty="0" smtClean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000" b="1" dirty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(В ТЕЧЕНИЕ 3Х МЕСЯЦЕВ С ДАТЫ ПОДПИСАНИЯ ТД С </a:t>
            </a:r>
            <a:r>
              <a:rPr sz="1000" b="1" dirty="0" smtClean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ИНВАЛИДОМ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8" name="Shape 168"/>
          <p:cNvSpPr/>
          <p:nvPr/>
        </p:nvSpPr>
        <p:spPr>
          <a:xfrm>
            <a:off x="8750238" y="1275468"/>
            <a:ext cx="3376660" cy="1517418"/>
          </a:xfrm>
          <a:prstGeom prst="rect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000" b="1" dirty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К ЗАЯВЛЕНИЮ ПРИКЛАДЫВАЮТСЯ КОПИИ ДОКУМЕНТОВ:</a:t>
            </a:r>
            <a:endParaRPr sz="1000" dirty="0">
              <a:solidFill>
                <a:schemeClr val="lt1"/>
              </a:solidFill>
            </a:endParaRPr>
          </a:p>
          <a:p>
            <a:pPr marL="0" indent="0" algn="ctr"/>
            <a:r>
              <a:rPr sz="1000" b="1" dirty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-ПОДТВЕРЖДАЮЩИХ ПРИЕМА НА РАБОТУ ИНВАЛИДОВ ПОСЛЕ 1 ЯНВАРЯ 2025Г.</a:t>
            </a:r>
            <a:endParaRPr sz="1000" dirty="0">
              <a:solidFill>
                <a:schemeClr val="lt1"/>
              </a:solidFill>
            </a:endParaRPr>
          </a:p>
          <a:p>
            <a:pPr marL="0" indent="0" algn="ctr"/>
            <a:r>
              <a:rPr sz="1000" b="1" dirty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-ПОДТВЕРЖДАЮЩИХ ПРИОБРЕТЕНИЕ НЕОБХОДИМОГО ОБОРУДОВАНИЯ ИЛИ ПРИСПОСОБЛЕНИЙ ДЛЯ ОСНАЩЕНИЯ РАБОЧЕГО МЕСТА ИНВАЛИДА (ТОВАРНЫЕ ЧЕКИ, ТОВАРНО-ТРАНСПОРТНЫЕ НАКЛАДНЫЕ);</a:t>
            </a:r>
            <a:endParaRPr sz="1000" dirty="0">
              <a:solidFill>
                <a:schemeClr val="lt1"/>
              </a:solidFill>
            </a:endParaRPr>
          </a:p>
          <a:p>
            <a:pPr marL="0" indent="0" algn="ctr"/>
            <a:r>
              <a:rPr sz="1000" b="1" dirty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- АКТ ВЫПОЛНЕННЫХ РАБОТ (ПРЕДОСТАВЛЕННЫХ УСЛУГ)</a:t>
            </a:r>
            <a:endParaRPr sz="1000" dirty="0">
              <a:solidFill>
                <a:schemeClr val="lt1"/>
              </a:solidFill>
            </a:endParaRPr>
          </a:p>
        </p:txBody>
      </p:sp>
      <p:sp>
        <p:nvSpPr>
          <p:cNvPr id="169" name="Shape 169"/>
          <p:cNvSpPr/>
          <p:nvPr/>
        </p:nvSpPr>
        <p:spPr>
          <a:xfrm>
            <a:off x="5877030" y="1292778"/>
            <a:ext cx="2432467" cy="1500108"/>
          </a:xfrm>
          <a:prstGeom prst="rect">
            <a:avLst/>
          </a:prstGeom>
          <a:ln w="12700">
            <a:solidFill>
              <a:schemeClr val="bg1">
                <a:lumMod val="95000"/>
              </a:schemeClr>
            </a:solidFill>
            <a:prstDash val="solid"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000" b="1" dirty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СОГЛАСОВАНИЕ ЗАЯВЛЕНИЯ ПРОВЕРКА ЗАЯВЛЕНИЯ И СВЕДЕНИЙ ПО КАЖДОМУ ТРУДОУСТРОЕННОМУ ИНВАЛИДУ </a:t>
            </a:r>
            <a:r>
              <a:rPr lang="ru-RU" sz="1000" b="1" dirty="0" smtClean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СЛУЖБА ЗАНЯТОСТИ</a:t>
            </a:r>
            <a:r>
              <a:rPr sz="1000" b="1" dirty="0" smtClean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000" b="1" dirty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В ТЕЧЕНИЕ 15 РАБОЧИХ ДНЕЙ (КОМИССИЯ).  КОМИССИЯ В ТЕЧЕНИЕ 5 ДНЕЙ СВЕРЯЕТ КОПИИ ФИНАНСОВЫХ ДОКУМЕНТОВ С ОРИГИНАЛАМИ, ПРИ НЕОБХОДИМОСТИ ВЫЕЗЖАЕТ К РАБОТОДАТЕЛЮ ДЛЯ ПРОВЕРКИ</a:t>
            </a:r>
            <a:endParaRPr sz="1000" dirty="0">
              <a:solidFill>
                <a:schemeClr val="lt1"/>
              </a:solidFill>
            </a:endParaRPr>
          </a:p>
        </p:txBody>
      </p:sp>
      <p:sp>
        <p:nvSpPr>
          <p:cNvPr id="170" name="Shape 170"/>
          <p:cNvSpPr/>
          <p:nvPr/>
        </p:nvSpPr>
        <p:spPr>
          <a:xfrm rot="-5400000">
            <a:off x="5711457" y="1832601"/>
            <a:ext cx="8644" cy="322502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dash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71" name="Shape 171"/>
          <p:cNvSpPr/>
          <p:nvPr/>
        </p:nvSpPr>
        <p:spPr>
          <a:xfrm>
            <a:off x="20988912" y="7886892"/>
            <a:ext cx="0" cy="839506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dash"/>
            <a:headEnd type="oval" w="med" len="med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72" name="Shape 172"/>
          <p:cNvSpPr/>
          <p:nvPr/>
        </p:nvSpPr>
        <p:spPr>
          <a:xfrm>
            <a:off x="9330431" y="3159913"/>
            <a:ext cx="1367161" cy="1188333"/>
          </a:xfrm>
          <a:prstGeom prst="rect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000" b="1" dirty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СОГЛАСОВАНИЕ ПОСРЕДСТВОМ ПОДПИСАНИЯ УКЭП </a:t>
            </a:r>
            <a:r>
              <a:rPr lang="ru-RU" sz="1000" b="1" dirty="0" smtClean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СЛУЖБОЙ ЗАНЯТОСТИ </a:t>
            </a:r>
            <a:r>
              <a:rPr sz="1000" b="1" dirty="0" smtClean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И </a:t>
            </a:r>
            <a:r>
              <a:rPr sz="1000" b="1" dirty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НАПРАВЛЕНИЕ В ФОНД</a:t>
            </a:r>
            <a:endParaRPr sz="1000" dirty="0">
              <a:solidFill>
                <a:schemeClr val="lt1"/>
              </a:solidFill>
            </a:endParaRPr>
          </a:p>
        </p:txBody>
      </p:sp>
      <p:sp>
        <p:nvSpPr>
          <p:cNvPr id="173" name="Shape 173"/>
          <p:cNvSpPr/>
          <p:nvPr/>
        </p:nvSpPr>
        <p:spPr>
          <a:xfrm>
            <a:off x="10772599" y="3172673"/>
            <a:ext cx="1354299" cy="1236533"/>
          </a:xfrm>
          <a:prstGeom prst="rect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000" b="1" dirty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ВОЗВРАЩЕНИЕ ЗАЯВЛЕНИЯ РАБОТОДАТЕЛЮ </a:t>
            </a:r>
            <a:r>
              <a:rPr lang="ru-RU" sz="1000" b="1" dirty="0" smtClean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СЛУЖБОЙ ЗАНЯТОСТИ</a:t>
            </a:r>
            <a:r>
              <a:rPr sz="1000" b="1" dirty="0" smtClean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000" b="1" dirty="0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(НЕ ПОЗДНЕЕ 3 РАБОЧИХ ДНЕЙ СО ДНЯ ПРОВЕРКИ) </a:t>
            </a:r>
            <a:endParaRPr sz="1000" dirty="0">
              <a:solidFill>
                <a:schemeClr val="lt1"/>
              </a:solidFill>
            </a:endParaRPr>
          </a:p>
        </p:txBody>
      </p:sp>
      <p:sp>
        <p:nvSpPr>
          <p:cNvPr id="174" name="Shape 174"/>
          <p:cNvSpPr/>
          <p:nvPr/>
        </p:nvSpPr>
        <p:spPr>
          <a:xfrm flipH="1" flipV="1">
            <a:off x="6908500" y="4468198"/>
            <a:ext cx="3192880" cy="16099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dash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75" name="Shape 175"/>
          <p:cNvSpPr/>
          <p:nvPr/>
        </p:nvSpPr>
        <p:spPr>
          <a:xfrm>
            <a:off x="5391181" y="3113676"/>
            <a:ext cx="1441190" cy="1436771"/>
          </a:xfrm>
          <a:prstGeom prst="rect">
            <a:avLst/>
          </a:prstGeom>
          <a:ln w="12700">
            <a:solidFill>
              <a:schemeClr val="bg1">
                <a:lumMod val="95000"/>
              </a:schemeClr>
            </a:solidFill>
            <a:prstDash val="solid"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000" b="1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НАПРАВЛЕНИЕ ЗАЯВЛЕНИЯ НА ПРЕДОСТАВЛЕНИЕ СУБСИДИИ В ФОНД</a:t>
            </a:r>
          </a:p>
        </p:txBody>
      </p:sp>
      <p:sp>
        <p:nvSpPr>
          <p:cNvPr id="176" name="Shape 176"/>
          <p:cNvSpPr/>
          <p:nvPr/>
        </p:nvSpPr>
        <p:spPr>
          <a:xfrm>
            <a:off x="10772599" y="2756055"/>
            <a:ext cx="0" cy="172564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dash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77" name="Shape 177"/>
          <p:cNvSpPr/>
          <p:nvPr/>
        </p:nvSpPr>
        <p:spPr>
          <a:xfrm>
            <a:off x="6111776" y="4550447"/>
            <a:ext cx="0" cy="172563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dash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78" name="Shape 178"/>
          <p:cNvSpPr/>
          <p:nvPr/>
        </p:nvSpPr>
        <p:spPr>
          <a:xfrm>
            <a:off x="5353592" y="4851803"/>
            <a:ext cx="1448450" cy="11552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dash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79" name="Shape 179"/>
          <p:cNvSpPr/>
          <p:nvPr/>
        </p:nvSpPr>
        <p:spPr>
          <a:xfrm flipH="1">
            <a:off x="5363562" y="5720403"/>
            <a:ext cx="94" cy="228877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dash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80" name="Shape 180"/>
          <p:cNvSpPr/>
          <p:nvPr/>
        </p:nvSpPr>
        <p:spPr>
          <a:xfrm>
            <a:off x="-2303637" y="8574762"/>
            <a:ext cx="1519346" cy="0"/>
          </a:xfrm>
          <a:prstGeom prst="line">
            <a:avLst/>
          </a:prstGeom>
          <a:ln w="6350">
            <a:solidFill>
              <a:srgbClr val="1734CE"/>
            </a:solidFill>
            <a:prstDash val="dash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81" name="Shape 181"/>
          <p:cNvSpPr/>
          <p:nvPr/>
        </p:nvSpPr>
        <p:spPr>
          <a:xfrm>
            <a:off x="5363562" y="4855763"/>
            <a:ext cx="0" cy="238373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dash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82" name="Shape 182"/>
          <p:cNvSpPr/>
          <p:nvPr/>
        </p:nvSpPr>
        <p:spPr>
          <a:xfrm>
            <a:off x="-2303637" y="8574762"/>
            <a:ext cx="0" cy="314143"/>
          </a:xfrm>
          <a:prstGeom prst="line">
            <a:avLst/>
          </a:prstGeom>
          <a:ln w="6350">
            <a:solidFill>
              <a:srgbClr val="1734CE"/>
            </a:solidFill>
            <a:prstDash val="dash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83" name="Shape 183"/>
          <p:cNvSpPr/>
          <p:nvPr/>
        </p:nvSpPr>
        <p:spPr>
          <a:xfrm>
            <a:off x="-8509879" y="11383841"/>
            <a:ext cx="1519346" cy="0"/>
          </a:xfrm>
          <a:prstGeom prst="line">
            <a:avLst/>
          </a:prstGeom>
          <a:ln w="6350">
            <a:solidFill>
              <a:srgbClr val="1734CE"/>
            </a:solidFill>
            <a:prstDash val="dash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84" name="Shape 184"/>
          <p:cNvSpPr/>
          <p:nvPr/>
        </p:nvSpPr>
        <p:spPr>
          <a:xfrm>
            <a:off x="3215427" y="5163694"/>
            <a:ext cx="2339101" cy="456974"/>
          </a:xfrm>
          <a:prstGeom prst="rect">
            <a:avLst/>
          </a:prstGeom>
          <a:ln w="12700">
            <a:solidFill>
              <a:schemeClr val="bg1">
                <a:lumMod val="95000"/>
              </a:schemeClr>
            </a:solidFill>
            <a:prstDash val="solid"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000" b="1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ОСУЩЕСТВЛЕНИЕ ПЕРЕЧИСЛЕНИЯ СУБСИДИИ В ТЕЧЕНИЕ 10 РАБОЧИХ ДНЕЙ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5" name="Shape 185"/>
          <p:cNvSpPr/>
          <p:nvPr/>
        </p:nvSpPr>
        <p:spPr>
          <a:xfrm>
            <a:off x="6575460" y="5150335"/>
            <a:ext cx="2373954" cy="456974"/>
          </a:xfrm>
          <a:prstGeom prst="rect">
            <a:avLst/>
          </a:prstGeom>
          <a:ln w="12700">
            <a:solidFill>
              <a:schemeClr val="bg1">
                <a:lumMod val="95000"/>
              </a:schemeClr>
            </a:solidFill>
            <a:prstDash val="solid"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000" b="1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ОТКАЗ В ПРЕДОСТАВЛЕНИИ СУБСИДИИ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6" name="Shape 186"/>
          <p:cNvSpPr/>
          <p:nvPr/>
        </p:nvSpPr>
        <p:spPr>
          <a:xfrm>
            <a:off x="3215427" y="6004797"/>
            <a:ext cx="2339102" cy="537099"/>
          </a:xfrm>
          <a:prstGeom prst="rect">
            <a:avLst/>
          </a:prstGeom>
          <a:ln w="12700">
            <a:solidFill>
              <a:schemeClr val="bg1">
                <a:lumMod val="95000"/>
              </a:schemeClr>
            </a:solidFill>
            <a:prstDash val="solid"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000" b="1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НАПРАВЛЕНИЕ ИНФОРМАЦИИ О ПЕРЕЧИСЛЕНИИ СУБСИДИИ В ЛК СТРАХОВАТЕЛЯ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7" name="Shape 187"/>
          <p:cNvSpPr/>
          <p:nvPr/>
        </p:nvSpPr>
        <p:spPr>
          <a:xfrm>
            <a:off x="6808637" y="4855763"/>
            <a:ext cx="0" cy="238373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dash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88" name="Shape 188"/>
          <p:cNvSpPr/>
          <p:nvPr/>
        </p:nvSpPr>
        <p:spPr>
          <a:xfrm>
            <a:off x="6610313" y="6004797"/>
            <a:ext cx="2339102" cy="537099"/>
          </a:xfrm>
          <a:prstGeom prst="rect">
            <a:avLst/>
          </a:prstGeom>
          <a:ln w="12700">
            <a:solidFill>
              <a:schemeClr val="bg1">
                <a:lumMod val="95000"/>
              </a:schemeClr>
            </a:solidFill>
            <a:prstDash val="solid"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000" b="1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НАПРАВЛЕНИЕ ИНФОРМАЦИИ ОБ ОТКАЗЕ В ПЕРЕЧИСЛЕНИИ СУБСИДИИ В ЛК СТРАХОВАТЕЛЯ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9" name="Shape 189"/>
          <p:cNvSpPr/>
          <p:nvPr/>
        </p:nvSpPr>
        <p:spPr>
          <a:xfrm flipH="1">
            <a:off x="6832371" y="5735179"/>
            <a:ext cx="93" cy="228877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dash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91" name="Shape 191"/>
          <p:cNvSpPr/>
          <p:nvPr/>
        </p:nvSpPr>
        <p:spPr>
          <a:xfrm rot="-5400000">
            <a:off x="8529868" y="1783326"/>
            <a:ext cx="0" cy="44074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dash"/>
            <a:tailEnd type="stealth" w="med" len="me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76" cy="696013"/>
          </a:xfrm>
          <a:prstGeom prst="rect">
            <a:avLst/>
          </a:prstGeom>
        </p:spPr>
      </p:pic>
      <p:sp>
        <p:nvSpPr>
          <p:cNvPr id="44" name="Shape 190"/>
          <p:cNvSpPr txBox="1"/>
          <p:nvPr/>
        </p:nvSpPr>
        <p:spPr>
          <a:xfrm>
            <a:off x="2302050" y="184007"/>
            <a:ext cx="73213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dirty="0">
                <a:solidFill>
                  <a:schemeClr val="bg1"/>
                </a:solidFill>
                <a:latin typeface="Arial Narrow"/>
                <a:ea typeface="Arial Narrow"/>
                <a:cs typeface="Arial Narrow"/>
              </a:rPr>
              <a:t>УСЛОВИЯ И ПОРЯДОК ПРЕДОСТАВЛЕНИЯ СУБСИДИИ</a:t>
            </a:r>
            <a:endParaRPr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8109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/>
          <p:nvPr/>
        </p:nvSpPr>
        <p:spPr>
          <a:xfrm>
            <a:off x="3909797" y="1660013"/>
            <a:ext cx="780553" cy="735760"/>
          </a:xfrm>
          <a:prstGeom prst="line">
            <a:avLst/>
          </a:prstGeom>
          <a:ln w="25400">
            <a:solidFill>
              <a:srgbClr val="2A398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94" name="Shape 194"/>
          <p:cNvSpPr/>
          <p:nvPr/>
        </p:nvSpPr>
        <p:spPr>
          <a:xfrm flipH="1">
            <a:off x="3966481" y="2400463"/>
            <a:ext cx="708659" cy="0"/>
          </a:xfrm>
          <a:prstGeom prst="line">
            <a:avLst/>
          </a:prstGeom>
          <a:ln w="25400">
            <a:solidFill>
              <a:srgbClr val="2A398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95" name="Shape 195"/>
          <p:cNvSpPr/>
          <p:nvPr/>
        </p:nvSpPr>
        <p:spPr>
          <a:xfrm>
            <a:off x="4499125" y="1691640"/>
            <a:ext cx="708659" cy="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96" name="Shape 196"/>
          <p:cNvSpPr/>
          <p:nvPr/>
        </p:nvSpPr>
        <p:spPr>
          <a:xfrm flipV="1">
            <a:off x="5207785" y="1691640"/>
            <a:ext cx="0" cy="69723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97" name="Shape 197"/>
          <p:cNvSpPr/>
          <p:nvPr/>
        </p:nvSpPr>
        <p:spPr>
          <a:xfrm>
            <a:off x="3931911" y="1691639"/>
            <a:ext cx="4060" cy="708824"/>
          </a:xfrm>
          <a:prstGeom prst="line">
            <a:avLst/>
          </a:prstGeom>
          <a:ln w="25400">
            <a:solidFill>
              <a:srgbClr val="2A398F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198" name="Shape 198"/>
          <p:cNvSpPr/>
          <p:nvPr/>
        </p:nvSpPr>
        <p:spPr>
          <a:xfrm>
            <a:off x="1095921" y="2950734"/>
            <a:ext cx="3579221" cy="2121302"/>
          </a:xfrm>
          <a:prstGeom prst="rect">
            <a:avLst/>
          </a:prstGeom>
          <a:noFill/>
          <a:ln w="25400">
            <a:noFill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1200" b="1" dirty="0">
                <a:solidFill>
                  <a:srgbClr val="2A398F"/>
                </a:solidFill>
                <a:latin typeface="+mn-lt"/>
                <a:ea typeface="+mn-ea"/>
                <a:cs typeface="+mn-cs"/>
              </a:rPr>
              <a:t>ПРИКАЗ</a:t>
            </a:r>
          </a:p>
          <a:p>
            <a:pPr marL="0" indent="0" algn="ctr"/>
            <a:r>
              <a:rPr sz="1200" dirty="0">
                <a:solidFill>
                  <a:srgbClr val="2A398F"/>
                </a:solidFill>
                <a:latin typeface="+mn-lt"/>
                <a:ea typeface="+mn-ea"/>
                <a:cs typeface="+mn-cs"/>
              </a:rPr>
              <a:t>2713 ОТ 29.12.2024Г.</a:t>
            </a:r>
          </a:p>
          <a:p>
            <a:pPr marL="0" indent="0" algn="ctr"/>
            <a:endParaRPr sz="1200" b="1" dirty="0">
              <a:solidFill>
                <a:srgbClr val="2A398F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ОБ УТВЕРЖДЕНИИ РЕШЕНИЯ О ПОРЯДКЕ ПРЕДОСТАВЛЕНИЯ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СУБСИДИЙ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НА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ГОСУДАРСТВЕННУЮ ПОДДЕРЖКУ ТРУДОУСТРОЙСТВА РАБОТНИКОВ ИЗ ДРУГОЙ МЕСТНОСТИ ИЛИ ДРУГИХ ТЕРРИТОРИЙ</a:t>
            </a:r>
          </a:p>
        </p:txBody>
      </p:sp>
      <p:pic>
        <p:nvPicPr>
          <p:cNvPr id="200" name="Picture 200"/>
          <p:cNvPicPr/>
          <p:nvPr/>
        </p:nvPicPr>
        <p:blipFill>
          <a:blip r:embed="rId2"/>
          <a:stretch/>
        </p:blipFill>
        <p:spPr>
          <a:xfrm>
            <a:off x="2511052" y="2028444"/>
            <a:ext cx="740994" cy="898132"/>
          </a:xfrm>
          <a:prstGeom prst="rect">
            <a:avLst/>
          </a:prstGeom>
          <a:ln>
            <a:noFill/>
          </a:ln>
        </p:spPr>
      </p:pic>
      <p:sp>
        <p:nvSpPr>
          <p:cNvPr id="201" name="Shape 201"/>
          <p:cNvSpPr/>
          <p:nvPr/>
        </p:nvSpPr>
        <p:spPr>
          <a:xfrm>
            <a:off x="6037705" y="1034049"/>
            <a:ext cx="5756365" cy="4180304"/>
          </a:xfrm>
          <a:prstGeom prst="rect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>
            <a:defPPr/>
            <a:lvl1pPr marL="0" lvl="0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/>
            <a:endParaRPr sz="1200" dirty="0">
              <a:solidFill>
                <a:srgbClr val="2A398F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endParaRPr sz="1200" b="1" dirty="0">
              <a:solidFill>
                <a:srgbClr val="1734CE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r>
              <a:rPr sz="1400" b="1" dirty="0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ЦЕЛЬ ПРЕДОСТАВЛЕНИЯ СУБСИДИИ: 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ЧАСТИЧНАЯ КОМПЕНСАЦИЯ ЗАТРАТ РАБОТОДАТЕЛЯ НА ВЫПЛАТУ ЗАРАБОТНОЙ ПЛАТЫ РАБОТНИКАМ ИЗ ЧИСЛА ТРУДОУСТРОЕННЫХ ГРАЖДАН РОССИЙСКОЙ ФЕДЕРАЦИИ, ПЕРЕЕХАВШИХ ДЛЯ ТРУДОУСТРОЙСТВА У РАБОТОДАТЕЛЯ, ВКЛЮЧЕННОГО В </a:t>
            </a:r>
            <a:r>
              <a:rPr sz="14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ПЕР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Е</a:t>
            </a:r>
            <a:r>
              <a:rPr sz="14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ЧНИ </a:t>
            </a:r>
            <a:r>
              <a:rPr sz="14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ОРГАНИЗАЦИЙ, ИСПЫТЫВАЮЩИХ ПОТРЕБНОСТЬ В ПРИВЛЕЧЕНИИ РАБОТНИКОВ В 2025 ГОДУ</a:t>
            </a:r>
            <a:endParaRPr sz="18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400" b="1" dirty="0">
              <a:solidFill>
                <a:srgbClr val="1734CE"/>
              </a:solidFill>
              <a:latin typeface="Arial Narrow"/>
              <a:ea typeface="Arial Narrow"/>
              <a:cs typeface="Arial Narrow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r>
              <a:rPr sz="1200" dirty="0">
                <a:solidFill>
                  <a:srgbClr val="00B050"/>
                </a:solidFill>
                <a:latin typeface="Arial Narrow"/>
                <a:ea typeface="Arial Narrow"/>
                <a:cs typeface="Arial Narrow"/>
              </a:rPr>
              <a:t>   </a:t>
            </a:r>
          </a:p>
          <a:p>
            <a:pPr>
              <a:spcAft>
                <a:spcPts val="750"/>
              </a:spcAft>
            </a:pPr>
            <a:endParaRPr sz="1200" dirty="0">
              <a:solidFill>
                <a:srgbClr val="00B050"/>
              </a:solidFill>
            </a:endParaRPr>
          </a:p>
          <a:p>
            <a:pPr marL="214313" indent="-214313">
              <a:spcAft>
                <a:spcPts val="750"/>
              </a:spcAft>
              <a:buFont typeface="Wingdings"/>
              <a:buChar char="ü"/>
            </a:pPr>
            <a:endParaRPr sz="1200" b="1" dirty="0">
              <a:solidFill>
                <a:srgbClr val="2A398F"/>
              </a:solidFill>
            </a:endParaRPr>
          </a:p>
        </p:txBody>
      </p:sp>
      <p:grpSp>
        <p:nvGrpSpPr>
          <p:cNvPr id="209" name="Shape 209"/>
          <p:cNvGrpSpPr/>
          <p:nvPr/>
        </p:nvGrpSpPr>
        <p:grpSpPr>
          <a:xfrm>
            <a:off x="1095920" y="1608898"/>
            <a:ext cx="3641869" cy="4722233"/>
            <a:chOff x="0" y="0"/>
            <a:chExt cx="3641869" cy="4722233"/>
          </a:xfrm>
        </p:grpSpPr>
        <p:grpSp>
          <p:nvGrpSpPr>
            <p:cNvPr id="210" name="Shape 210"/>
            <p:cNvGrpSpPr/>
            <p:nvPr/>
          </p:nvGrpSpPr>
          <p:grpSpPr>
            <a:xfrm>
              <a:off x="0" y="0"/>
              <a:ext cx="3641869" cy="4722233"/>
              <a:chOff x="0" y="0"/>
              <a:chExt cx="3641869" cy="4722233"/>
            </a:xfrm>
          </p:grpSpPr>
          <p:sp>
            <p:nvSpPr>
              <p:cNvPr id="211" name="Shape 211"/>
              <p:cNvSpPr/>
              <p:nvPr/>
            </p:nvSpPr>
            <p:spPr>
              <a:xfrm>
                <a:off x="0" y="82740"/>
                <a:ext cx="3579221" cy="4639492"/>
              </a:xfrm>
              <a:prstGeom prst="rect">
                <a:avLst/>
              </a:prstGeom>
              <a:noFill/>
              <a:ln w="25400">
                <a:solidFill>
                  <a:srgbClr val="2A398F"/>
                </a:solidFill>
                <a:prstDash val="solid"/>
              </a:ln>
            </p:spPr>
            <p:txBody>
              <a:bodyPr lIns="91440" tIns="45720" rIns="91440" bIns="45720" anchor="ctr"/>
              <a:lstStyle/>
              <a:p>
                <a:pPr marL="0" indent="0" algn="ctr"/>
                <a:endParaRPr sz="135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2" name="Shape 212"/>
              <p:cNvSpPr/>
              <p:nvPr/>
            </p:nvSpPr>
            <p:spPr>
              <a:xfrm>
                <a:off x="2844761" y="0"/>
                <a:ext cx="797107" cy="8926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bg1"/>
                </a:solidFill>
                <a:prstDash val="solid"/>
              </a:ln>
            </p:spPr>
            <p:txBody>
              <a:bodyPr lIns="91440" tIns="45720" rIns="91440" bIns="45720" anchor="ctr"/>
              <a:lstStyle/>
              <a:p>
                <a:pPr marL="0" indent="0" algn="ctr"/>
                <a:endParaRPr sz="18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13" name="Shape 213"/>
            <p:cNvSpPr/>
            <p:nvPr/>
          </p:nvSpPr>
          <p:spPr>
            <a:xfrm>
              <a:off x="3569464" y="0"/>
              <a:ext cx="45718" cy="76271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marL="0" indent="0" algn="ctr"/>
              <a:endParaRPr sz="18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14" name="Shape 214"/>
          <p:cNvSpPr/>
          <p:nvPr/>
        </p:nvSpPr>
        <p:spPr>
          <a:xfrm>
            <a:off x="6022496" y="4090632"/>
            <a:ext cx="5756366" cy="1785103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/>
            <a:endParaRPr sz="1400" b="1">
              <a:solidFill>
                <a:srgbClr val="C00000"/>
              </a:solidFill>
              <a:latin typeface="Arial Narrow"/>
              <a:ea typeface="Arial Narrow"/>
              <a:cs typeface="Arial Narrow"/>
            </a:endParaRPr>
          </a:p>
          <a:p>
            <a:pPr marL="0" indent="0" algn="l"/>
            <a:endParaRPr sz="1400" b="1">
              <a:solidFill>
                <a:srgbClr val="C00000"/>
              </a:solidFill>
              <a:latin typeface="Arial Narrow"/>
              <a:ea typeface="Arial Narrow"/>
              <a:cs typeface="Arial Narrow"/>
            </a:endParaRPr>
          </a:p>
          <a:p>
            <a:pPr marL="0" indent="0" algn="l"/>
            <a:r>
              <a:rPr sz="1400" b="1">
                <a:solidFill>
                  <a:srgbClr val="C00000"/>
                </a:solidFill>
                <a:latin typeface="Arial Narrow"/>
                <a:ea typeface="Arial Narrow"/>
                <a:cs typeface="Arial Narrow"/>
              </a:rPr>
              <a:t>КАТЕГОРИИ ПОЛУЧАТЕЛЕЙ СУБСИДИИ: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/>
              <a:buChar char="•"/>
            </a:pPr>
            <a:endParaRPr sz="1400" b="1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171450" indent="-171450">
              <a:buFont typeface="Arial"/>
              <a:buChar char="•"/>
            </a:pPr>
            <a:r>
              <a:rPr sz="14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КОММЕРЧЕСКИЕ ОРГАНИЗАЦИИ</a:t>
            </a:r>
          </a:p>
          <a:p>
            <a:pPr marL="171450" indent="-171450">
              <a:buFont typeface="Arial"/>
              <a:buChar char="•"/>
            </a:pPr>
            <a:endParaRPr sz="1400" b="1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171450" indent="-171450">
              <a:buFont typeface="Arial"/>
              <a:buChar char="•"/>
            </a:pPr>
            <a:r>
              <a:rPr sz="14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НЕКОММЕРЧЕСКИЕ ОРГАНИЗАЦИИ</a:t>
            </a:r>
          </a:p>
          <a:p>
            <a:pPr marL="171450" indent="-171450">
              <a:buFont typeface="Arial"/>
              <a:buChar char="•"/>
            </a:pPr>
            <a:endParaRPr sz="1200" b="1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76" cy="69601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/>
          <p:nvPr/>
        </p:nvSpPr>
        <p:spPr>
          <a:xfrm>
            <a:off x="4499125" y="1691640"/>
            <a:ext cx="708659" cy="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17" name="Shape 217"/>
          <p:cNvSpPr/>
          <p:nvPr/>
        </p:nvSpPr>
        <p:spPr>
          <a:xfrm flipV="1">
            <a:off x="5207785" y="1691640"/>
            <a:ext cx="0" cy="697230"/>
          </a:xfrm>
          <a:prstGeom prst="line">
            <a:avLst/>
          </a:prstGeom>
          <a:ln w="34925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18" name="Shape 218"/>
          <p:cNvSpPr/>
          <p:nvPr/>
        </p:nvSpPr>
        <p:spPr>
          <a:xfrm>
            <a:off x="298871" y="1348402"/>
            <a:ext cx="10563497" cy="3831770"/>
          </a:xfrm>
          <a:prstGeom prst="rect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>
            <a:defPPr/>
            <a:lvl1pPr marL="0" lvl="0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/>
            <a:endParaRPr sz="1200" dirty="0">
              <a:solidFill>
                <a:srgbClr val="2A398F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endParaRPr sz="1200" b="1" dirty="0">
              <a:solidFill>
                <a:srgbClr val="1734CE"/>
              </a:solidFill>
              <a:latin typeface="+mn-lt"/>
              <a:ea typeface="+mn-ea"/>
              <a:cs typeface="+mn-cs"/>
            </a:endParaRPr>
          </a:p>
          <a:p>
            <a:pPr marL="214313" indent="-214313">
              <a:spcAft>
                <a:spcPts val="225"/>
              </a:spcAft>
              <a:buFont typeface="Arial"/>
              <a:buChar char="•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 marL="228600" indent="-228600">
              <a:spcAft>
                <a:spcPts val="225"/>
              </a:spcAft>
              <a:buFont typeface="+mn-lt"/>
              <a:buAutoNum type="arabicPeriod"/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ОРГАНИЗАЦИИ ОТНОСЯТСЯ К ОДНОЙ ИЛИ НЕСКОЛЬКИМ ИЗ СЛЕДУЮЩИХ КАТЕГОРИЙ:</a:t>
            </a:r>
          </a:p>
          <a:p>
            <a:pPr>
              <a:spcAft>
                <a:spcPts val="225"/>
              </a:spcAft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    </a:t>
            </a:r>
          </a:p>
          <a:p>
            <a:pPr>
              <a:spcAft>
                <a:spcPts val="225"/>
              </a:spcAft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     1.1) ОРГАНИЗАЦИИ ОТНОСЯТСЯ К ОБОРОННО-ПРОМЫШЛЕННОМУ КОМПЛЕКСУ, ВКЛЮЧЕНЫ В СВОДНЫЙ РЕЕСТР ОРГАНИЗАЦИЙ ОБОРОННО-ПРОМЫШЛЕННОГО КОМПЛЕКСА (ПП ОТ 20.02.2004Г. №96);</a:t>
            </a:r>
          </a:p>
          <a:p>
            <a:pPr>
              <a:spcAft>
                <a:spcPts val="225"/>
              </a:spcAft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     1.2) ОРГАНИЗАЦИИ, ЗАРЕГИСТРИРОВАННЫЕ НА ТЕРРИТОРИЯХ ДНР, ЛНР, ЗАПОРОЖСКОЙ ОБЛАСТИ И ХЕРСОНСКОЙ ОБЛАСТИ, НЕ ИМЕЮЩИЕ ЗАДОЛЖЕННОСТИ ПЕРЕД РАБОТНИКАМИ ПО ЗАРАБОТНОЙ ПЛАТЕ;</a:t>
            </a:r>
          </a:p>
          <a:p>
            <a:pPr>
              <a:spcAft>
                <a:spcPts val="225"/>
              </a:spcAft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     1.3) ОРГАНИЗАЦИИ, ОСУЩЕСТВЛЯЮЩИЕ ДЕЯТЕЛЬНОСТЬ В ОТРАСЛИ (ОТРАСЛЯХ), КОТОРАЯ СУБЪЕКТОМ РФ ВКЛЮЧЕНА В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ПЕ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Р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ЕЧНИ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ПРИОРИТЕТНЫХ ОТРАСЛЕЙ ЭКОНОМИКИ, И СООТВЕТСТВУЮЩИЕ ОДНОВРМЕЕННО СЛЕДУЮЩИМ ТРЕБОВАНИЯМ:</a:t>
            </a:r>
          </a:p>
          <a:p>
            <a:pPr>
              <a:spcAft>
                <a:spcPts val="225"/>
              </a:spcAft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      - СРЕДНЕМЕСЯЧНЫЙ РАЗМЕР ВЫПЛАТ НЕ НИЖЕ РАЗМЕРА СРЕДНЕМЕСЯЧНОЙ НАЧИСЛЕННОЙ ЗАРАБОТНОЙ ПЛАТЫ В СУБЪЕКТЕ РФ, В КОТОРОМ ЗАРЕГИСТРИРОВАНА ОРГАНИЗАЦИЯ</a:t>
            </a:r>
          </a:p>
          <a:p>
            <a:pPr>
              <a:spcAft>
                <a:spcPts val="225"/>
              </a:spcAft>
            </a:pP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      - РЕАЛИЗУЕТ КРУПНЫЙ ПРОЕКТ (ОБЪЕМ ВЛОЖЕНИЙ &gt; 3 МЛРД.РУБ., ОБЪЕМ ПРОИЗВОДСТВА ПРОДУКЦИИ (ВЫПОЛНЕНИЯ РАБОТ, ОКАЗАНИЯ УСЛУГ) СОСТАВИТ В БЛИЖАЙШИЕ 3 ГОДА БОЛЕЕ 5 % ВСЕГО ВАЛОВОГО ОБЪЕМА ПРОИЗВОДСТВА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)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И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ДЛЯ ЕГО РЕАЛИЗАЦИИ ДОПОЛНИТЕЛЬНО ПРИВЛЕКАЕТ </a:t>
            </a:r>
            <a:r>
              <a:rPr sz="1200" b="1" u="sng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НЕ МЕНЕЕ 100 РАБОТНИКОВ</a:t>
            </a:r>
          </a:p>
          <a:p>
            <a:pPr marL="228600" indent="-228600">
              <a:spcAft>
                <a:spcPts val="225"/>
              </a:spcAft>
              <a:buFont typeface="+mn-lt"/>
              <a:buAutoNum type="arabicPeriod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>
              <a:spcAft>
                <a:spcPts val="225"/>
              </a:spcAft>
            </a:pP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2.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ОРГАНИЗАЦИЯ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ОСУЩЕСТВЛЯЕТ ДЕЯТЕЛЬНОСТЬ НА ТЕРРИТОРИИ РФ НЕ МЕНЕЕ ОДНОГО ГОДА (ИСКЛЮЧЕНИЕ ДНР, ЛНР, ЗАПОРОЖСКАЯ И ХЕРСОНСКАЯ ОБЛАСТИ);</a:t>
            </a:r>
          </a:p>
          <a:p>
            <a:pPr marL="228600" indent="-228600">
              <a:spcAft>
                <a:spcPts val="225"/>
              </a:spcAft>
              <a:buFont typeface="+mn-lt"/>
              <a:buAutoNum type="arabicPeriod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>
              <a:spcAft>
                <a:spcPts val="225"/>
              </a:spcAft>
            </a:pP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3.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ОРГАНИЗАЦИЯ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НЕ НАХОДИТСЯ В ПРОЦЕССЕ РЕОРГАНИЗАЦИИ, ЛИКВИДАЦИИ;</a:t>
            </a:r>
          </a:p>
          <a:p>
            <a:pPr marL="228600" indent="-228600">
              <a:spcAft>
                <a:spcPts val="225"/>
              </a:spcAft>
              <a:buFont typeface="+mn-lt"/>
              <a:buAutoNum type="arabicPeriod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>
              <a:spcAft>
                <a:spcPts val="225"/>
              </a:spcAft>
            </a:pP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4.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ОРГАНИЗАЦИЯ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НЕ УЧАСТВУЕТ В РЕГИОНАЛЬНОЙ ПРОГРАММЕ ПОВЫШЕНИЯ МОБИЛЬНОСТИ ТРУДОВЫХ РЕСУРСОВ;</a:t>
            </a:r>
          </a:p>
          <a:p>
            <a:pPr marL="228600" indent="-228600">
              <a:spcAft>
                <a:spcPts val="225"/>
              </a:spcAft>
              <a:buFont typeface="+mn-lt"/>
              <a:buAutoNum type="arabicPeriod"/>
            </a:pPr>
            <a:endParaRPr sz="1200" b="1" dirty="0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  <a:p>
            <a:pPr>
              <a:spcAft>
                <a:spcPts val="225"/>
              </a:spcAft>
            </a:pP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5. </a:t>
            </a:r>
            <a:r>
              <a:rPr sz="1200" b="1" dirty="0" smtClean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КОНТРОЛИРУЮЩИМИ </a:t>
            </a:r>
            <a:r>
              <a:rPr sz="1200" b="1" dirty="0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ЛИЦАМИ ДЛЯ ОРГАНИЗАЦИИ НЕ ЯВЛЯЮТСЯ ИНОСТРАННЫЕ ГРАЖДАНЕ ИЛИ ЮРИДИЧЕСКИЕ ЛИЦА</a:t>
            </a:r>
          </a:p>
          <a:p>
            <a:pPr>
              <a:spcAft>
                <a:spcPts val="750"/>
              </a:spcAft>
            </a:pPr>
            <a:endParaRPr sz="1200" b="1" dirty="0">
              <a:solidFill>
                <a:srgbClr val="2A398F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76" cy="696013"/>
          </a:xfrm>
          <a:prstGeom prst="rect">
            <a:avLst/>
          </a:prstGeom>
        </p:spPr>
      </p:pic>
      <p:sp>
        <p:nvSpPr>
          <p:cNvPr id="13" name="Shape 226"/>
          <p:cNvSpPr txBox="1"/>
          <p:nvPr/>
        </p:nvSpPr>
        <p:spPr>
          <a:xfrm>
            <a:off x="3648892" y="142016"/>
            <a:ext cx="4537166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 dirty="0">
                <a:solidFill>
                  <a:schemeClr val="bg1"/>
                </a:solidFill>
                <a:latin typeface="Arial Narrow"/>
                <a:ea typeface="Arial Narrow"/>
                <a:cs typeface="Arial Narrow"/>
              </a:rPr>
              <a:t>КРИТЕРИИ ПОЛУЧАТЕЛЕЙ СУБСИДИИ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/>
          <p:nvPr/>
        </p:nvSpPr>
        <p:spPr>
          <a:xfrm>
            <a:off x="5051859" y="2248938"/>
            <a:ext cx="1289773" cy="553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ПЕРЕЧЕНЬ ОРГАНИЗАЦИЙ И ВАКАНСИЙ</a:t>
            </a:r>
          </a:p>
        </p:txBody>
      </p:sp>
      <p:sp>
        <p:nvSpPr>
          <p:cNvPr id="229" name="Shape 229"/>
          <p:cNvSpPr/>
          <p:nvPr/>
        </p:nvSpPr>
        <p:spPr>
          <a:xfrm>
            <a:off x="2999283" y="2118465"/>
            <a:ext cx="1208504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ОПРЕДЕЛЕНИЕ ОРГАНИЗАЦИЙ – ПРОФЕССИИ (ВАКАНСИИ)</a:t>
            </a:r>
          </a:p>
        </p:txBody>
      </p:sp>
      <p:pic>
        <p:nvPicPr>
          <p:cNvPr id="231" name="Picture 231"/>
          <p:cNvPicPr/>
          <p:nvPr/>
        </p:nvPicPr>
        <p:blipFill>
          <a:blip r:embed="rId2"/>
          <a:stretch/>
        </p:blipFill>
        <p:spPr>
          <a:xfrm>
            <a:off x="3175938" y="2825904"/>
            <a:ext cx="863300" cy="592293"/>
          </a:xfrm>
          <a:prstGeom prst="roundRect">
            <a:avLst>
              <a:gd name="adj" fmla="val 16667"/>
            </a:avLst>
          </a:prstGeom>
          <a:ln>
            <a:noFill/>
          </a:ln>
        </p:spPr>
      </p:pic>
      <p:sp>
        <p:nvSpPr>
          <p:cNvPr id="232" name="Shape 232"/>
          <p:cNvSpPr/>
          <p:nvPr/>
        </p:nvSpPr>
        <p:spPr>
          <a:xfrm>
            <a:off x="1591898" y="372399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233" name="Shape 233"/>
          <p:cNvSpPr/>
          <p:nvPr/>
        </p:nvSpPr>
        <p:spPr>
          <a:xfrm>
            <a:off x="6104430" y="2244316"/>
            <a:ext cx="2624198" cy="553997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РАБОТНИК САМОСТОЯТЕЛЬНО ПРОХОДИТ СОБЕСЕДОВАНИЕ С РАБОТОДАТЕЛЕМ И САМОСТОЯТЕЛЬНО ИЗВЕЩАЕТ ЦЗН</a:t>
            </a:r>
          </a:p>
        </p:txBody>
      </p:sp>
      <p:sp>
        <p:nvSpPr>
          <p:cNvPr id="234" name="Shape 234"/>
          <p:cNvSpPr txBox="1"/>
          <p:nvPr/>
        </p:nvSpPr>
        <p:spPr>
          <a:xfrm>
            <a:off x="8946229" y="4065661"/>
            <a:ext cx="1817917" cy="181588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400" b="1" u="sng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ВЫПЛАТА СУБСИДИИ В ТЕЧЕНИЕ 10 РАБОЧИХ ДНЕЙ ПО ИСТЕЧЕНИИ 3,6,9,12  МЕСЯЦЕВ / ОТКАЗ В ПРЕДОСТАВЛЕНИИ В СУБСИДИИ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endParaRPr sz="1400" b="1" i="1" u="sng">
              <a:solidFill>
                <a:schemeClr val="accent5">
                  <a:lumMod val="75000"/>
                </a:schemeClr>
              </a:solidFill>
              <a:latin typeface="Arial Narrow"/>
              <a:ea typeface="Arial Narrow"/>
              <a:cs typeface="Arial Narrow"/>
            </a:endParaRPr>
          </a:p>
        </p:txBody>
      </p:sp>
      <p:pic>
        <p:nvPicPr>
          <p:cNvPr id="236" name="Picture 236"/>
          <p:cNvPicPr/>
          <p:nvPr/>
        </p:nvPicPr>
        <p:blipFill>
          <a:blip r:embed="rId3"/>
          <a:stretch/>
        </p:blipFill>
        <p:spPr>
          <a:xfrm>
            <a:off x="6173084" y="2753836"/>
            <a:ext cx="692954" cy="640087"/>
          </a:xfrm>
          <a:prstGeom prst="rect">
            <a:avLst/>
          </a:prstGeom>
        </p:spPr>
      </p:pic>
      <p:sp>
        <p:nvSpPr>
          <p:cNvPr id="237" name="Shape 237"/>
          <p:cNvSpPr txBox="1"/>
          <p:nvPr/>
        </p:nvSpPr>
        <p:spPr>
          <a:xfrm>
            <a:off x="2704507" y="4385095"/>
            <a:ext cx="1855726" cy="70788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ПОДАЧА ЗАЯВЛЕНИЯ ЧЕРЕЗ ЛИЧНЫЙ КАБИНЕТ НА СУБСИДИЮ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(12 МРОТ)</a:t>
            </a:r>
          </a:p>
        </p:txBody>
      </p:sp>
      <p:pic>
        <p:nvPicPr>
          <p:cNvPr id="239" name="Picture 239"/>
          <p:cNvPicPr/>
          <p:nvPr/>
        </p:nvPicPr>
        <p:blipFill>
          <a:blip r:embed="rId4" cstate="print"/>
          <a:stretch/>
        </p:blipFill>
        <p:spPr>
          <a:xfrm>
            <a:off x="1649748" y="2575138"/>
            <a:ext cx="1291426" cy="571233"/>
          </a:xfrm>
          <a:prstGeom prst="roundRect">
            <a:avLst>
              <a:gd name="adj" fmla="val 16667"/>
            </a:avLst>
          </a:prstGeom>
          <a:ln>
            <a:noFill/>
          </a:ln>
        </p:spPr>
      </p:pic>
      <p:sp>
        <p:nvSpPr>
          <p:cNvPr id="240" name="Shape 240"/>
          <p:cNvSpPr/>
          <p:nvPr/>
        </p:nvSpPr>
        <p:spPr>
          <a:xfrm>
            <a:off x="1591898" y="2236426"/>
            <a:ext cx="1225001" cy="2379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1 ЭТАП</a:t>
            </a:r>
          </a:p>
        </p:txBody>
      </p:sp>
      <p:sp>
        <p:nvSpPr>
          <p:cNvPr id="241" name="Shape 241"/>
          <p:cNvSpPr/>
          <p:nvPr/>
        </p:nvSpPr>
        <p:spPr>
          <a:xfrm>
            <a:off x="1611365" y="4324643"/>
            <a:ext cx="1225001" cy="2379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2 ЭТАП</a:t>
            </a:r>
          </a:p>
        </p:txBody>
      </p:sp>
      <p:pic>
        <p:nvPicPr>
          <p:cNvPr id="243" name="Picture 243"/>
          <p:cNvPicPr/>
          <p:nvPr/>
        </p:nvPicPr>
        <p:blipFill>
          <a:blip r:embed="rId5" cstate="print"/>
          <a:stretch/>
        </p:blipFill>
        <p:spPr>
          <a:xfrm>
            <a:off x="4226126" y="2131151"/>
            <a:ext cx="987428" cy="564612"/>
          </a:xfrm>
          <a:prstGeom prst="roundRect">
            <a:avLst>
              <a:gd name="adj" fmla="val 16667"/>
            </a:avLst>
          </a:prstGeom>
          <a:ln>
            <a:noFill/>
          </a:ln>
        </p:spPr>
      </p:pic>
      <p:pic>
        <p:nvPicPr>
          <p:cNvPr id="245" name="Picture 245"/>
          <p:cNvPicPr/>
          <p:nvPr/>
        </p:nvPicPr>
        <p:blipFill>
          <a:blip r:embed="rId6"/>
          <a:stretch/>
        </p:blipFill>
        <p:spPr>
          <a:xfrm>
            <a:off x="4230597" y="2896675"/>
            <a:ext cx="948197" cy="626372"/>
          </a:xfrm>
          <a:prstGeom prst="roundRect">
            <a:avLst>
              <a:gd name="adj" fmla="val 16667"/>
            </a:avLst>
          </a:prstGeom>
          <a:ln>
            <a:noFill/>
          </a:ln>
        </p:spPr>
      </p:pic>
      <p:pic>
        <p:nvPicPr>
          <p:cNvPr id="247" name="Picture 247"/>
          <p:cNvPicPr/>
          <p:nvPr/>
        </p:nvPicPr>
        <p:blipFill>
          <a:blip r:embed="rId2"/>
          <a:stretch/>
        </p:blipFill>
        <p:spPr>
          <a:xfrm>
            <a:off x="7669444" y="2824149"/>
            <a:ext cx="863300" cy="592292"/>
          </a:xfrm>
          <a:prstGeom prst="roundRect">
            <a:avLst>
              <a:gd name="adj" fmla="val 16667"/>
            </a:avLst>
          </a:prstGeom>
          <a:ln>
            <a:noFill/>
          </a:ln>
        </p:spPr>
      </p:pic>
      <p:sp>
        <p:nvSpPr>
          <p:cNvPr id="248" name="Shape 248"/>
          <p:cNvSpPr/>
          <p:nvPr/>
        </p:nvSpPr>
        <p:spPr>
          <a:xfrm>
            <a:off x="6760008" y="2778430"/>
            <a:ext cx="733846" cy="45718"/>
          </a:xfrm>
          <a:prstGeom prst="leftRightArrow">
            <a:avLst/>
          </a:prstGeom>
          <a:solidFill>
            <a:srgbClr val="1734CE"/>
          </a:solidFill>
          <a:ln w="12700">
            <a:solidFill>
              <a:srgbClr val="1734CE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9" name="Shape 249"/>
          <p:cNvSpPr/>
          <p:nvPr/>
        </p:nvSpPr>
        <p:spPr>
          <a:xfrm>
            <a:off x="3157357" y="2805501"/>
            <a:ext cx="886141" cy="50987"/>
          </a:xfrm>
          <a:prstGeom prst="rightArrow">
            <a:avLst/>
          </a:prstGeom>
          <a:solidFill>
            <a:srgbClr val="1734CE"/>
          </a:solidFill>
          <a:ln w="3175">
            <a:solidFill>
              <a:srgbClr val="1734CE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51" name="Picture 251"/>
          <p:cNvPicPr/>
          <p:nvPr/>
        </p:nvPicPr>
        <p:blipFill>
          <a:blip r:embed="rId7"/>
          <a:stretch/>
        </p:blipFill>
        <p:spPr>
          <a:xfrm>
            <a:off x="9276210" y="2920173"/>
            <a:ext cx="948197" cy="415466"/>
          </a:xfrm>
          <a:prstGeom prst="roundRect">
            <a:avLst>
              <a:gd name="adj" fmla="val 16667"/>
            </a:avLst>
          </a:prstGeom>
          <a:ln>
            <a:noFill/>
          </a:ln>
        </p:spPr>
      </p:pic>
      <p:sp>
        <p:nvSpPr>
          <p:cNvPr id="252" name="Shape 252"/>
          <p:cNvSpPr/>
          <p:nvPr/>
        </p:nvSpPr>
        <p:spPr>
          <a:xfrm>
            <a:off x="9010525" y="2504077"/>
            <a:ext cx="1479566" cy="369332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9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Положительный результат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3" name="Shape 253"/>
          <p:cNvSpPr/>
          <p:nvPr/>
        </p:nvSpPr>
        <p:spPr>
          <a:xfrm>
            <a:off x="9010526" y="3346524"/>
            <a:ext cx="1479566" cy="230832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9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Снимается с учета</a:t>
            </a:r>
          </a:p>
        </p:txBody>
      </p:sp>
      <p:sp>
        <p:nvSpPr>
          <p:cNvPr id="254" name="Shape 254"/>
          <p:cNvSpPr/>
          <p:nvPr/>
        </p:nvSpPr>
        <p:spPr>
          <a:xfrm>
            <a:off x="6160677" y="3465919"/>
            <a:ext cx="681596" cy="230832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marL="0" indent="0" algn="ctr"/>
            <a:r>
              <a:rPr sz="9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Работник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55" name="Shape 255"/>
          <p:cNvGrpSpPr/>
          <p:nvPr/>
        </p:nvGrpSpPr>
        <p:grpSpPr>
          <a:xfrm>
            <a:off x="5428440" y="4669581"/>
            <a:ext cx="1037137" cy="556499"/>
            <a:chOff x="0" y="0"/>
            <a:chExt cx="1037137" cy="556499"/>
          </a:xfrm>
        </p:grpSpPr>
        <p:sp>
          <p:nvSpPr>
            <p:cNvPr id="256" name="Shape 256"/>
            <p:cNvSpPr/>
            <p:nvPr/>
          </p:nvSpPr>
          <p:spPr>
            <a:xfrm rot="20945243">
              <a:off x="4643" y="0"/>
              <a:ext cx="1031340" cy="54333"/>
            </a:xfrm>
            <a:prstGeom prst="leftRightArrow">
              <a:avLst/>
            </a:prstGeom>
            <a:solidFill>
              <a:srgbClr val="1734CE"/>
            </a:solidFill>
            <a:ln w="12700">
              <a:solidFill>
                <a:srgbClr val="1734CE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marL="0" indent="0" algn="ctr"/>
              <a:endParaRPr sz="135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7" name="Shape 257"/>
            <p:cNvSpPr/>
            <p:nvPr/>
          </p:nvSpPr>
          <p:spPr>
            <a:xfrm>
              <a:off x="0" y="240522"/>
              <a:ext cx="1031340" cy="48578"/>
            </a:xfrm>
            <a:prstGeom prst="leftRightArrow">
              <a:avLst/>
            </a:prstGeom>
            <a:solidFill>
              <a:srgbClr val="1734CE"/>
            </a:solidFill>
            <a:ln w="12700">
              <a:solidFill>
                <a:srgbClr val="1734CE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marL="0" indent="0" algn="ctr"/>
              <a:endParaRPr sz="135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8" name="Shape 258"/>
            <p:cNvSpPr/>
            <p:nvPr/>
          </p:nvSpPr>
          <p:spPr>
            <a:xfrm rot="676457">
              <a:off x="5796" y="495297"/>
              <a:ext cx="1031340" cy="61202"/>
            </a:xfrm>
            <a:prstGeom prst="leftRightArrow">
              <a:avLst/>
            </a:prstGeom>
            <a:solidFill>
              <a:srgbClr val="1734CE"/>
            </a:solidFill>
            <a:ln w="12700">
              <a:solidFill>
                <a:srgbClr val="1734CE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marL="0" indent="0" algn="ctr"/>
              <a:endParaRPr sz="135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9" name="Shape 259"/>
          <p:cNvGrpSpPr/>
          <p:nvPr/>
        </p:nvGrpSpPr>
        <p:grpSpPr>
          <a:xfrm>
            <a:off x="6367840" y="3693768"/>
            <a:ext cx="1924312" cy="2312360"/>
            <a:chOff x="0" y="0"/>
            <a:chExt cx="1924312" cy="2312360"/>
          </a:xfrm>
        </p:grpSpPr>
        <p:sp>
          <p:nvSpPr>
            <p:cNvPr id="260" name="Shape 260"/>
            <p:cNvSpPr/>
            <p:nvPr/>
          </p:nvSpPr>
          <p:spPr>
            <a:xfrm>
              <a:off x="29188" y="2104611"/>
              <a:ext cx="1895123" cy="207748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marL="0" indent="0" algn="ctr"/>
              <a:r>
                <a:rPr sz="750" b="1">
                  <a:solidFill>
                    <a:srgbClr val="C00000"/>
                  </a:solidFill>
                  <a:latin typeface="Times New Roman"/>
                  <a:ea typeface="Times New Roman"/>
                  <a:cs typeface="Times New Roman"/>
                </a:rPr>
                <a:t>перечень закрытых организаций </a:t>
              </a:r>
              <a:endParaRPr sz="18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262" name="Picture 262"/>
            <p:cNvPicPr/>
            <p:nvPr/>
          </p:nvPicPr>
          <p:blipFill>
            <a:blip r:embed="rId8" cstate="print"/>
            <a:stretch/>
          </p:blipFill>
          <p:spPr>
            <a:xfrm>
              <a:off x="938292" y="1703862"/>
              <a:ext cx="590004" cy="372886"/>
            </a:xfrm>
            <a:prstGeom prst="roundRect">
              <a:avLst>
                <a:gd name="adj" fmla="val 16667"/>
              </a:avLst>
            </a:prstGeom>
            <a:ln>
              <a:noFill/>
            </a:ln>
          </p:spPr>
        </p:pic>
        <p:pic>
          <p:nvPicPr>
            <p:cNvPr id="264" name="Picture 264"/>
            <p:cNvPicPr/>
            <p:nvPr/>
          </p:nvPicPr>
          <p:blipFill>
            <a:blip r:embed="rId9"/>
            <a:stretch/>
          </p:blipFill>
          <p:spPr>
            <a:xfrm>
              <a:off x="252564" y="532481"/>
              <a:ext cx="595325" cy="387737"/>
            </a:xfrm>
            <a:prstGeom prst="roundRect">
              <a:avLst>
                <a:gd name="adj" fmla="val 16667"/>
              </a:avLst>
            </a:prstGeom>
            <a:ln>
              <a:noFill/>
            </a:ln>
          </p:spPr>
        </p:pic>
        <p:sp>
          <p:nvSpPr>
            <p:cNvPr id="265" name="Shape 265"/>
            <p:cNvSpPr/>
            <p:nvPr/>
          </p:nvSpPr>
          <p:spPr>
            <a:xfrm>
              <a:off x="0" y="0"/>
              <a:ext cx="1464056" cy="553997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marL="0" indent="0" algn="ctr"/>
              <a:r>
                <a:rPr sz="1000" b="1">
                  <a:solidFill>
                    <a:schemeClr val="accent5">
                      <a:lumMod val="75000"/>
                    </a:schemeClr>
                  </a:solidFill>
                  <a:latin typeface="Arial Narrow"/>
                  <a:ea typeface="Arial Narrow"/>
                  <a:cs typeface="Arial Narrow"/>
                </a:rPr>
                <a:t>ЗАПРОС В ЦЗН, ГДЕ БЫЛ</a:t>
              </a:r>
              <a:endParaRPr sz="18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ctr"/>
              <a:r>
                <a:rPr sz="1000" b="1">
                  <a:solidFill>
                    <a:schemeClr val="accent5">
                      <a:lumMod val="75000"/>
                    </a:schemeClr>
                  </a:solidFill>
                  <a:latin typeface="Arial Narrow"/>
                  <a:ea typeface="Arial Narrow"/>
                  <a:cs typeface="Arial Narrow"/>
                </a:rPr>
                <a:t>ЗАРЕГИСТРИРОВАН</a:t>
              </a:r>
            </a:p>
          </p:txBody>
        </p:sp>
        <p:pic>
          <p:nvPicPr>
            <p:cNvPr id="267" name="Picture 267"/>
            <p:cNvPicPr/>
            <p:nvPr/>
          </p:nvPicPr>
          <p:blipFill>
            <a:blip r:embed="rId10" cstate="print"/>
            <a:stretch/>
          </p:blipFill>
          <p:spPr>
            <a:xfrm>
              <a:off x="248003" y="1703823"/>
              <a:ext cx="618474" cy="381746"/>
            </a:xfrm>
            <a:prstGeom prst="roundRect">
              <a:avLst>
                <a:gd name="adj" fmla="val 16667"/>
              </a:avLst>
            </a:prstGeom>
            <a:ln>
              <a:noFill/>
            </a:ln>
          </p:spPr>
        </p:pic>
        <p:sp>
          <p:nvSpPr>
            <p:cNvPr id="268" name="Shape 268"/>
            <p:cNvSpPr/>
            <p:nvPr/>
          </p:nvSpPr>
          <p:spPr>
            <a:xfrm>
              <a:off x="133121" y="949647"/>
              <a:ext cx="1760646" cy="707885"/>
            </a:xfrm>
            <a:prstGeom prst="rect">
              <a:avLst/>
            </a:prstGeom>
            <a:ln>
              <a:solidFill>
                <a:srgbClr val="FF0000"/>
              </a:solidFill>
              <a:prstDash val="solid"/>
            </a:ln>
          </p:spPr>
          <p:txBody>
            <a:bodyPr wrap="square" lIns="91440" tIns="45720" rIns="91440" bIns="45720">
              <a:spAutoFit/>
            </a:bodyPr>
            <a:lstStyle/>
            <a:p>
              <a:pPr marL="0" indent="0" algn="l"/>
              <a:r>
                <a:rPr sz="800" b="1">
                  <a:solidFill>
                    <a:schemeClr val="accent5">
                      <a:lumMod val="75000"/>
                    </a:schemeClr>
                  </a:solidFill>
                  <a:latin typeface="Arial Narrow"/>
                  <a:ea typeface="Arial Narrow"/>
                  <a:cs typeface="Arial Narrow"/>
                </a:rPr>
                <a:t>ИДЕНТИФИКАЦИЯ РАБОТНИКОВ И ПРОВЕРКА ФАКТА ИХ ТРУДОУСТРОЙСТВА В ОРГАНИЗАЦИИ ПО СНИЛС </a:t>
              </a:r>
              <a:endParaRPr sz="18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/>
              <a:r>
                <a:rPr sz="800" b="1">
                  <a:solidFill>
                    <a:schemeClr val="accent5">
                      <a:lumMod val="75000"/>
                    </a:schemeClr>
                  </a:solidFill>
                  <a:latin typeface="Arial Narrow"/>
                  <a:ea typeface="Arial Narrow"/>
                  <a:cs typeface="Arial Narrow"/>
                </a:rPr>
                <a:t>(ПО СВЕДЕНИЯМ ЭТК)</a:t>
              </a:r>
            </a:p>
          </p:txBody>
        </p:sp>
      </p:grpSp>
      <p:sp>
        <p:nvSpPr>
          <p:cNvPr id="269" name="Shape 269"/>
          <p:cNvSpPr/>
          <p:nvPr/>
        </p:nvSpPr>
        <p:spPr>
          <a:xfrm>
            <a:off x="8287353" y="3881369"/>
            <a:ext cx="485726" cy="1940518"/>
          </a:xfrm>
          <a:prstGeom prst="rightBrace">
            <a:avLst>
              <a:gd name="adj1" fmla="val 33355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70" name="Shape 270"/>
          <p:cNvSpPr/>
          <p:nvPr/>
        </p:nvSpPr>
        <p:spPr>
          <a:xfrm>
            <a:off x="3175938" y="3462936"/>
            <a:ext cx="889987" cy="230832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marL="0" indent="0" algn="ctr"/>
            <a:r>
              <a:rPr sz="9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Работодатель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72" name="Picture 272"/>
          <p:cNvPicPr/>
          <p:nvPr/>
        </p:nvPicPr>
        <p:blipFill>
          <a:blip r:embed="rId2"/>
          <a:stretch/>
        </p:blipFill>
        <p:spPr>
          <a:xfrm>
            <a:off x="1881953" y="4549642"/>
            <a:ext cx="863301" cy="592292"/>
          </a:xfrm>
          <a:prstGeom prst="roundRect">
            <a:avLst>
              <a:gd name="adj" fmla="val 16667"/>
            </a:avLst>
          </a:prstGeom>
          <a:ln>
            <a:noFill/>
          </a:ln>
        </p:spPr>
      </p:pic>
      <p:sp>
        <p:nvSpPr>
          <p:cNvPr id="273" name="Shape 273"/>
          <p:cNvSpPr/>
          <p:nvPr/>
        </p:nvSpPr>
        <p:spPr>
          <a:xfrm>
            <a:off x="1850468" y="5189033"/>
            <a:ext cx="889987" cy="230832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marL="0" indent="0" algn="ctr"/>
            <a:r>
              <a:rPr sz="9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Работодатель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75" name="Picture 275"/>
          <p:cNvPicPr/>
          <p:nvPr/>
        </p:nvPicPr>
        <p:blipFill>
          <a:blip r:embed="rId11" cstate="print"/>
          <a:stretch/>
        </p:blipFill>
        <p:spPr>
          <a:xfrm>
            <a:off x="4290320" y="4548540"/>
            <a:ext cx="999678" cy="871325"/>
          </a:xfrm>
          <a:prstGeom prst="rect">
            <a:avLst/>
          </a:prstGeom>
        </p:spPr>
      </p:pic>
      <p:sp>
        <p:nvSpPr>
          <p:cNvPr id="283" name="Shape 283"/>
          <p:cNvSpPr/>
          <p:nvPr/>
        </p:nvSpPr>
        <p:spPr>
          <a:xfrm>
            <a:off x="5286943" y="2780007"/>
            <a:ext cx="886140" cy="50987"/>
          </a:xfrm>
          <a:prstGeom prst="rightArrow">
            <a:avLst/>
          </a:prstGeom>
          <a:solidFill>
            <a:srgbClr val="1734CE"/>
          </a:solidFill>
          <a:ln w="3175">
            <a:solidFill>
              <a:srgbClr val="1734CE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4" name="Shape 284"/>
          <p:cNvSpPr/>
          <p:nvPr/>
        </p:nvSpPr>
        <p:spPr>
          <a:xfrm>
            <a:off x="3121841" y="5038527"/>
            <a:ext cx="886141" cy="50986"/>
          </a:xfrm>
          <a:prstGeom prst="rightArrow">
            <a:avLst/>
          </a:prstGeom>
          <a:solidFill>
            <a:srgbClr val="1734CE"/>
          </a:solidFill>
          <a:ln w="3175">
            <a:solidFill>
              <a:srgbClr val="1734CE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5" name="Shape 285"/>
          <p:cNvSpPr txBox="1"/>
          <p:nvPr/>
        </p:nvSpPr>
        <p:spPr>
          <a:xfrm>
            <a:off x="1926751" y="721745"/>
            <a:ext cx="9666514" cy="101566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200" b="1">
                <a:solidFill>
                  <a:srgbClr val="1734CE"/>
                </a:solidFill>
                <a:latin typeface="Arial Narrow"/>
                <a:ea typeface="Arial Narrow"/>
                <a:cs typeface="Arial Narrow"/>
              </a:rPr>
              <a:t>ПРОФЕССИЯ НЕ ДОЛЖНА ОТНОСИТЬСЯ К ПРОФЕССИЯМ АДМИНИСТРАТИВНО-ХОЗЯЙСТВЕННОГО ПЕРСОНАЛА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l"/>
            <a:endParaRPr sz="1200" b="1">
              <a:solidFill>
                <a:srgbClr val="1734CE"/>
              </a:solidFill>
              <a:latin typeface="Arial Narrow"/>
              <a:ea typeface="Arial Narrow"/>
              <a:cs typeface="Arial Narrow"/>
            </a:endParaRPr>
          </a:p>
          <a:p>
            <a:pPr marL="0" indent="0" algn="l"/>
            <a:endParaRPr sz="1200" b="1">
              <a:solidFill>
                <a:srgbClr val="1734CE"/>
              </a:solidFill>
              <a:latin typeface="Arial Narrow"/>
              <a:ea typeface="Arial Narrow"/>
              <a:cs typeface="Arial Narrow"/>
            </a:endParaRPr>
          </a:p>
          <a:p>
            <a:pPr marL="0" indent="0" algn="l"/>
            <a:r>
              <a:rPr sz="1200" b="1">
                <a:solidFill>
                  <a:srgbClr val="1734CE"/>
                </a:solidFill>
                <a:latin typeface="Arial Narrow"/>
                <a:ea typeface="Arial Narrow"/>
                <a:cs typeface="Arial Narrow"/>
              </a:rPr>
              <a:t>СУБСИДИИ НЕ ПРЕДОСТАВЛЯЮТСЯ ПРИ ПРИВЛЕЧЕНИИ РАБОТНИКОВ ИЗ ДРУГИХ СУБЪЕКТОВ РФ РАБОТОДАТЕЛЯМИ, ОСУЩЕСТВЛЯЮЩИМИ ХОЗЯЙСТВЕННУЮ ДЕЯТЕЛЬНОСТЬ НА ТЕРРИТОРИЯХ Г.МОСКВЫ И САНКТ-ПЕТЕРБУРГА</a:t>
            </a:r>
          </a:p>
        </p:txBody>
      </p:sp>
      <p:pic>
        <p:nvPicPr>
          <p:cNvPr id="287" name="Picture 287"/>
          <p:cNvPicPr/>
          <p:nvPr/>
        </p:nvPicPr>
        <p:blipFill>
          <a:blip r:embed="rId12" cstate="print"/>
          <a:stretch/>
        </p:blipFill>
        <p:spPr>
          <a:xfrm>
            <a:off x="1792637" y="762425"/>
            <a:ext cx="147000" cy="150594"/>
          </a:xfrm>
          <a:prstGeom prst="roundRect">
            <a:avLst>
              <a:gd name="adj" fmla="val 16667"/>
            </a:avLst>
          </a:prstGeom>
          <a:ln>
            <a:noFill/>
          </a:ln>
        </p:spPr>
      </p:pic>
      <p:pic>
        <p:nvPicPr>
          <p:cNvPr id="289" name="Picture 289"/>
          <p:cNvPicPr/>
          <p:nvPr/>
        </p:nvPicPr>
        <p:blipFill>
          <a:blip r:embed="rId12" cstate="print"/>
          <a:stretch/>
        </p:blipFill>
        <p:spPr>
          <a:xfrm>
            <a:off x="1786229" y="1312675"/>
            <a:ext cx="147000" cy="150594"/>
          </a:xfrm>
          <a:prstGeom prst="roundRect">
            <a:avLst>
              <a:gd name="adj" fmla="val 16667"/>
            </a:avLst>
          </a:prstGeom>
          <a:ln>
            <a:noFill/>
          </a:ln>
        </p:spPr>
      </p:pic>
      <p:sp>
        <p:nvSpPr>
          <p:cNvPr id="290" name="Shape 290"/>
          <p:cNvSpPr/>
          <p:nvPr/>
        </p:nvSpPr>
        <p:spPr>
          <a:xfrm>
            <a:off x="8302670" y="2769645"/>
            <a:ext cx="886141" cy="50987"/>
          </a:xfrm>
          <a:prstGeom prst="rightArrow">
            <a:avLst/>
          </a:prstGeom>
          <a:solidFill>
            <a:srgbClr val="1734CE"/>
          </a:solidFill>
          <a:ln w="3175">
            <a:solidFill>
              <a:srgbClr val="1734CE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1" name="Shape 291"/>
          <p:cNvSpPr txBox="1"/>
          <p:nvPr/>
        </p:nvSpPr>
        <p:spPr>
          <a:xfrm>
            <a:off x="2675672" y="5114001"/>
            <a:ext cx="1855725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8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НЕ РАНЕЕ, ЧЕМ ЧЕРЕЗ 3 МЕСЯЦА ПОСЛЕ ЗАКЛЮЧЕНИЯ ТД, НО НЕ ПОЗДНЕЕ 4 МЕСЯЦЕВ С ДАТЫ ЗАКЛЮЧЕНИЯ ТД</a:t>
            </a:r>
          </a:p>
        </p:txBody>
      </p:sp>
      <p:sp>
        <p:nvSpPr>
          <p:cNvPr id="292" name="Shape 292"/>
          <p:cNvSpPr/>
          <p:nvPr/>
        </p:nvSpPr>
        <p:spPr>
          <a:xfrm>
            <a:off x="10447157" y="2740291"/>
            <a:ext cx="614333" cy="58852"/>
          </a:xfrm>
          <a:prstGeom prst="rightArrow">
            <a:avLst/>
          </a:prstGeom>
          <a:solidFill>
            <a:srgbClr val="1734CE"/>
          </a:solidFill>
          <a:ln w="3175">
            <a:solidFill>
              <a:srgbClr val="1734CE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94" name="Picture 294"/>
          <p:cNvPicPr/>
          <p:nvPr/>
        </p:nvPicPr>
        <p:blipFill>
          <a:blip r:embed="rId13"/>
          <a:stretch/>
        </p:blipFill>
        <p:spPr>
          <a:xfrm>
            <a:off x="11179954" y="2644538"/>
            <a:ext cx="691101" cy="691101"/>
          </a:xfrm>
          <a:prstGeom prst="rect">
            <a:avLst/>
          </a:prstGeom>
        </p:spPr>
      </p:pic>
      <p:sp>
        <p:nvSpPr>
          <p:cNvPr id="295" name="Shape 295"/>
          <p:cNvSpPr txBox="1"/>
          <p:nvPr/>
        </p:nvSpPr>
        <p:spPr>
          <a:xfrm>
            <a:off x="10130905" y="2237116"/>
            <a:ext cx="1289773" cy="553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000" b="1">
                <a:solidFill>
                  <a:schemeClr val="accent5">
                    <a:lumMod val="75000"/>
                  </a:schemeClr>
                </a:solidFill>
                <a:latin typeface="Arial Narrow"/>
                <a:ea typeface="Arial Narrow"/>
                <a:cs typeface="Arial Narrow"/>
              </a:rPr>
              <a:t>ВКЛЮЧЕНИЕ РАБОТНИКА В ПЕРЕЧЕНЬ ЦЗН</a:t>
            </a:r>
          </a:p>
        </p:txBody>
      </p:sp>
      <p:sp>
        <p:nvSpPr>
          <p:cNvPr id="296" name="Shape 296"/>
          <p:cNvSpPr/>
          <p:nvPr/>
        </p:nvSpPr>
        <p:spPr>
          <a:xfrm>
            <a:off x="10650629" y="3881369"/>
            <a:ext cx="485726" cy="1940518"/>
          </a:xfrm>
          <a:prstGeom prst="rightBrace">
            <a:avLst>
              <a:gd name="adj1" fmla="val 33355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7" name="Shape 297"/>
          <p:cNvSpPr/>
          <p:nvPr/>
        </p:nvSpPr>
        <p:spPr>
          <a:xfrm>
            <a:off x="11136355" y="4472708"/>
            <a:ext cx="909291" cy="83099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800" b="1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НАПРАВЛЕНИЕ ИНФОРМАЦИИ О ПЕРЕЧИСЛЕНИИ (ОТКАЗЕ) СУБСИДИИ В ЛК СТРАХОВАТЕЛЯ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76" cy="696013"/>
          </a:xfrm>
          <a:prstGeom prst="rect">
            <a:avLst/>
          </a:prstGeom>
        </p:spPr>
      </p:pic>
      <p:sp>
        <p:nvSpPr>
          <p:cNvPr id="58" name="Shape 298"/>
          <p:cNvSpPr txBox="1"/>
          <p:nvPr/>
        </p:nvSpPr>
        <p:spPr>
          <a:xfrm>
            <a:off x="2959775" y="182242"/>
            <a:ext cx="676371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800" b="1" dirty="0">
                <a:solidFill>
                  <a:schemeClr val="bg1"/>
                </a:solidFill>
                <a:latin typeface="Arial Narrow"/>
                <a:ea typeface="Arial Narrow"/>
                <a:cs typeface="Arial Narrow"/>
              </a:rPr>
              <a:t>УСЛОВИЯ И ПОРЯДОК ПРЕДОСТАВЛЕНИЯ СУБСИДИИ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267</TotalTime>
  <Words>2087</Words>
  <Application>Microsoft Office PowerPoint</Application>
  <DocSecurity>0</DocSecurity>
  <PresentationFormat>Произвольный</PresentationFormat>
  <Paragraphs>279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Кривцова Ирина Валерьевна</dc:creator>
  <cp:lastModifiedBy>UserCZ</cp:lastModifiedBy>
  <cp:revision>19</cp:revision>
  <cp:lastPrinted>2025-04-29T05:30:41Z</cp:lastPrinted>
  <dcterms:created xsi:type="dcterms:W3CDTF">2023-06-22T02:37:37Z</dcterms:created>
  <dcterms:modified xsi:type="dcterms:W3CDTF">2025-08-05T11:54:29Z</dcterms:modified>
</cp:coreProperties>
</file>