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5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D26A4F1-1EDA-47B8-9679-0C5AED91DA1A}">
          <p14:sldIdLst>
            <p14:sldId id="257"/>
            <p14:sldId id="265"/>
            <p14:sldId id="266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  <p14:section name="Раздел без заголовка" id="{05F52077-B959-466E-9985-37A8BF538874}">
          <p14:sldIdLst>
            <p14:sldId id="26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4" autoAdjust="0"/>
    <p:restoredTop sz="94660"/>
  </p:normalViewPr>
  <p:slideViewPr>
    <p:cSldViewPr>
      <p:cViewPr>
        <p:scale>
          <a:sx n="118" d="100"/>
          <a:sy n="118" d="100"/>
        </p:scale>
        <p:origin x="-198" y="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</a:t>
            </a:r>
            <a:r>
              <a:rPr lang="ru-RU" baseline="0" dirty="0" smtClean="0"/>
              <a:t> всего</a:t>
            </a:r>
            <a:endParaRPr lang="ru-RU" dirty="0"/>
          </a:p>
        </c:rich>
      </c:tx>
      <c:layout>
        <c:manualLayout>
          <c:xMode val="edge"/>
          <c:yMode val="edge"/>
          <c:x val="0.30189307669518201"/>
          <c:y val="1.0948124853450297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410621042106429E-2"/>
          <c:y val="0.19359043323540365"/>
          <c:w val="0.88721365361113791"/>
          <c:h val="0.6634999000013792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ПЛАН 31341,981</c:v>
                </c:pt>
                <c:pt idx="1">
                  <c:v>ФАКТ 31382,458</c:v>
                </c:pt>
              </c:strCache>
            </c:strRef>
          </c:cat>
          <c:val>
            <c:numRef>
              <c:f>Лист1!$B$2:$B$5</c:f>
              <c:numCache>
                <c:formatCode>0.000</c:formatCode>
                <c:ptCount val="4"/>
                <c:pt idx="0" formatCode="General">
                  <c:v>31341.981</c:v>
                </c:pt>
                <c:pt idx="1">
                  <c:v>31382.457999999999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0811648"/>
        <c:axId val="50813184"/>
        <c:axId val="0"/>
      </c:bar3DChart>
      <c:catAx>
        <c:axId val="50811648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txPr>
          <a:bodyPr/>
          <a:lstStyle/>
          <a:p>
            <a:pPr>
              <a:defRPr sz="800" baseline="0"/>
            </a:pPr>
            <a:endParaRPr lang="ru-RU"/>
          </a:p>
        </c:txPr>
        <c:crossAx val="50813184"/>
        <c:crosses val="autoZero"/>
        <c:auto val="1"/>
        <c:lblAlgn val="ctr"/>
        <c:lblOffset val="100"/>
        <c:noMultiLvlLbl val="0"/>
      </c:catAx>
      <c:valAx>
        <c:axId val="5081318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50811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налоговые доходы 17,6 %</c:v>
                </c:pt>
                <c:pt idx="1">
                  <c:v>неналоговые доходы 27,1 %</c:v>
                </c:pt>
                <c:pt idx="2">
                  <c:v>Безвозмездные поступления 55,3 %</c:v>
                </c:pt>
              </c:strCache>
            </c:strRef>
          </c:cat>
          <c:val>
            <c:numRef>
              <c:f>Лист1!$B$2:$B$4</c:f>
              <c:numCache>
                <c:formatCode>0.000</c:formatCode>
                <c:ptCount val="3"/>
                <c:pt idx="0" formatCode="General">
                  <c:v>5527.4160000000002</c:v>
                </c:pt>
                <c:pt idx="1">
                  <c:v>8500.7049999999999</c:v>
                </c:pt>
                <c:pt idx="2" formatCode="General">
                  <c:v>17354.337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129501295855678"/>
          <c:y val="0.32834928775070538"/>
          <c:w val="0.81021076126996683"/>
          <c:h val="0.67165071224929784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0.000</c:formatCode>
                <c:ptCount val="4"/>
                <c:pt idx="0">
                  <c:v>32416.126</c:v>
                </c:pt>
                <c:pt idx="1">
                  <c:v>30855.724999999999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27137.26</c:v>
                </c:pt>
                <c:pt idx="1">
                  <c:v>27137.26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95,2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0.000</c:formatCode>
                <c:ptCount val="4"/>
                <c:pt idx="0">
                  <c:v>32416.126</c:v>
                </c:pt>
                <c:pt idx="1">
                  <c:v>30855.724999999999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0.000</c:formatCode>
                <c:ptCount val="4"/>
                <c:pt idx="0">
                  <c:v>32416.126</c:v>
                </c:pt>
                <c:pt idx="1">
                  <c:v>30855.724999999999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2530560"/>
        <c:axId val="52532352"/>
        <c:axId val="0"/>
      </c:bar3DChart>
      <c:catAx>
        <c:axId val="52530560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high"/>
        <c:txPr>
          <a:bodyPr/>
          <a:lstStyle/>
          <a:p>
            <a:pPr>
              <a:defRPr sz="1600"/>
            </a:pPr>
            <a:endParaRPr lang="ru-RU"/>
          </a:p>
        </c:txPr>
        <c:crossAx val="5253235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2532352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52530560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030881-4634-43E0-B477-9B7961CD064B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D4283-6A1C-4EB0-A4F1-C826347A7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88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D4283-6A1C-4EB0-A4F1-C826347A70A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D4283-6A1C-4EB0-A4F1-C826347A70A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962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64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2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9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55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90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694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69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0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8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1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9AE9A-1C60-4430-8A77-E968B6749179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AC8A1-BA18-4C30-9844-FF4469D85C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75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Бюджет для граждан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7" y="2967335"/>
            <a:ext cx="7465313" cy="34163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Отчет об исполнении бюджета муниципального образования </a:t>
            </a:r>
            <a:r>
              <a:rPr lang="ru-RU" sz="3600" dirty="0" err="1" smtClean="0">
                <a:solidFill>
                  <a:schemeClr val="bg1"/>
                </a:solidFill>
              </a:rPr>
              <a:t>Восходненское</a:t>
            </a:r>
            <a:r>
              <a:rPr lang="ru-RU" sz="3600" dirty="0" smtClean="0">
                <a:solidFill>
                  <a:schemeClr val="bg1"/>
                </a:solidFill>
              </a:rPr>
              <a:t> сельское поселение Красногвардейского района Республики Крым                                 за 2021 год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  <a:tabLst>
                <a:tab pos="7177088" algn="l"/>
              </a:tabLst>
            </a:pPr>
            <a:r>
              <a:rPr lang="ru-RU" sz="2000" dirty="0"/>
              <a:t>К отчету об исполнении бюджета муниципального образования </a:t>
            </a:r>
            <a:r>
              <a:rPr lang="ru-RU" sz="2000" dirty="0" err="1" smtClean="0"/>
              <a:t>Славновское</a:t>
            </a:r>
            <a:r>
              <a:rPr lang="ru-RU" sz="2000" dirty="0" smtClean="0"/>
              <a:t> </a:t>
            </a:r>
            <a:r>
              <a:rPr lang="ru-RU" sz="2000" dirty="0"/>
              <a:t>сельское поселение Раздольненского района Республики Крым за </a:t>
            </a:r>
            <a:r>
              <a:rPr lang="ru-RU" sz="2000" dirty="0" smtClean="0"/>
              <a:t>2025 год</a:t>
            </a:r>
          </a:p>
          <a:p>
            <a:pPr marL="0" indent="0" algn="ctr">
              <a:buNone/>
            </a:pP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2420889"/>
            <a:ext cx="7825351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86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7524" y="1124744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В завершении своего отчета я хочу обратиться к жителям нашего поселения, что без Вашей помощи и ответственного гражданского отношения к проводимым в поселении мероприятиям администрация в одиночку не сможет добиться хороших результатов. Мы надеемся на Ваше участие в сходах граждан, субботниках и других мероприятиях которые проводятся у нас в поселении. Хочу выразить благодарность работникам  Администрации сельского поселения, которые в полном объеме и качественно выполняют свои обязанности, ищут ответы на все вопросы, которые задают граждане нашего поселения и делают все для того, чтобы поселение было жизнеспособным и развивающимся. Благодарю  депутатов, руководителей учреждений и предпринимателей за взаимопонимание и выручку. Я знаю, что вместе мы сможем преодолеть любые трудности. Хочу пожелать Вам всем крепкого здоровья, семейного благополучия, чистого и светлого неба над головой, удачи и счастья. Спасибо за внимание.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62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/>
              <a:t>«</a:t>
            </a:r>
            <a:r>
              <a:rPr lang="ru-RU" sz="4000" b="1" dirty="0"/>
              <a:t>Бюджет для граждан»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Подготовлен администрацией </a:t>
            </a:r>
            <a:r>
              <a:rPr lang="ru-RU" sz="2200" dirty="0" err="1" smtClean="0"/>
              <a:t>Славновского</a:t>
            </a:r>
            <a:r>
              <a:rPr lang="ru-RU" sz="2200" dirty="0" smtClean="0"/>
              <a:t> </a:t>
            </a:r>
            <a:r>
              <a:rPr lang="ru-RU" sz="2200" dirty="0"/>
              <a:t>сельского поселения Раздольненского района Республики Крым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200" b="1" u="sng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Информация </a:t>
            </a:r>
            <a:r>
              <a:rPr lang="ru-RU" sz="2200" b="1" u="sng" spc="-1" dirty="0">
                <a:solidFill>
                  <a:srgbClr val="000000"/>
                </a:solidFill>
                <a:latin typeface="Times New Roman"/>
                <a:ea typeface="DejaVu Sans"/>
              </a:rPr>
              <a:t>для контактов</a:t>
            </a:r>
            <a:r>
              <a:rPr lang="ru-RU" sz="2200" spc="-1" dirty="0">
                <a:latin typeface="Arial"/>
              </a:rPr>
              <a:t/>
            </a:r>
            <a:br>
              <a:rPr lang="ru-RU" sz="2200" spc="-1" dirty="0">
                <a:latin typeface="Arial"/>
              </a:rPr>
            </a:br>
            <a:r>
              <a:rPr lang="ru-RU" sz="2200" spc="-1" dirty="0">
                <a:latin typeface="Arial"/>
              </a:rPr>
              <a:t/>
            </a:r>
            <a:br>
              <a:rPr lang="ru-RU" sz="2200" spc="-1" dirty="0">
                <a:latin typeface="Arial"/>
              </a:rPr>
            </a:br>
            <a:r>
              <a:rPr lang="ru-RU" sz="2200" spc="-1" dirty="0">
                <a:solidFill>
                  <a:srgbClr val="000000"/>
                </a:solidFill>
                <a:latin typeface="Times New Roman"/>
                <a:ea typeface="DejaVu Sans"/>
              </a:rPr>
              <a:t>Адрес: с. </a:t>
            </a:r>
            <a:r>
              <a:rPr lang="ru-RU" sz="22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Славное, </a:t>
            </a:r>
            <a:r>
              <a:rPr lang="ru-RU" sz="2200" spc="-1" dirty="0">
                <a:solidFill>
                  <a:srgbClr val="000000"/>
                </a:solidFill>
                <a:latin typeface="Times New Roman"/>
                <a:ea typeface="DejaVu Sans"/>
              </a:rPr>
              <a:t>ул. </a:t>
            </a:r>
            <a:r>
              <a:rPr lang="ru-RU" sz="22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Ленина, 12, </a:t>
            </a:r>
            <a:r>
              <a:rPr lang="ru-RU" sz="2200" spc="-1" dirty="0">
                <a:solidFill>
                  <a:srgbClr val="000000"/>
                </a:solidFill>
                <a:latin typeface="Times New Roman"/>
                <a:ea typeface="DejaVu Sans"/>
              </a:rPr>
              <a:t>Раздольненский район, Республика Крым , </a:t>
            </a:r>
            <a:r>
              <a:rPr lang="ru-RU" sz="22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296230</a:t>
            </a:r>
            <a:r>
              <a:rPr lang="ru-RU" sz="2200" spc="-1" dirty="0">
                <a:latin typeface="Arial"/>
              </a:rPr>
              <a:t/>
            </a:r>
            <a:br>
              <a:rPr lang="ru-RU" sz="2200" spc="-1" dirty="0">
                <a:latin typeface="Arial"/>
              </a:rPr>
            </a:br>
            <a:r>
              <a:rPr lang="ru-RU" sz="2200" spc="-1" dirty="0">
                <a:solidFill>
                  <a:srgbClr val="000000"/>
                </a:solidFill>
                <a:latin typeface="Times New Roman"/>
                <a:ea typeface="DejaVu Sans"/>
              </a:rPr>
              <a:t>        тел. /факс (</a:t>
            </a:r>
            <a:r>
              <a:rPr lang="ru-RU" sz="2200" spc="-1" dirty="0">
                <a:solidFill>
                  <a:srgbClr val="000000"/>
                </a:solidFill>
                <a:latin typeface="Arial"/>
                <a:ea typeface="DejaVu Sans"/>
              </a:rPr>
              <a:t>36553</a:t>
            </a:r>
            <a:r>
              <a:rPr lang="ru-RU" sz="2200" spc="-1" dirty="0">
                <a:solidFill>
                  <a:srgbClr val="000000"/>
                </a:solidFill>
                <a:latin typeface="Times New Roman"/>
                <a:ea typeface="DejaVu Sans"/>
              </a:rPr>
              <a:t>) </a:t>
            </a:r>
            <a:r>
              <a:rPr lang="ru-RU" sz="2200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93-419           </a:t>
            </a:r>
            <a:r>
              <a:rPr lang="ru-RU" sz="2200" spc="-1" dirty="0">
                <a:solidFill>
                  <a:srgbClr val="000000"/>
                </a:solidFill>
                <a:latin typeface="Times New Roman"/>
                <a:ea typeface="DejaVu Sans"/>
              </a:rPr>
              <a:t>e-</a:t>
            </a:r>
            <a:r>
              <a:rPr lang="ru-RU" sz="2200" spc="-1" dirty="0" err="1">
                <a:solidFill>
                  <a:srgbClr val="000000"/>
                </a:solidFill>
                <a:latin typeface="Times New Roman"/>
                <a:ea typeface="DejaVu Sans"/>
              </a:rPr>
              <a:t>mail</a:t>
            </a:r>
            <a:r>
              <a:rPr lang="ru-RU" sz="2200" spc="-1" dirty="0">
                <a:solidFill>
                  <a:srgbClr val="000000"/>
                </a:solidFill>
                <a:latin typeface="Times New Roman"/>
                <a:ea typeface="DejaVu Sans"/>
              </a:rPr>
              <a:t>: </a:t>
            </a:r>
            <a:r>
              <a:rPr lang="en-US" sz="2200" spc="-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ss</a:t>
            </a:r>
            <a:r>
              <a:rPr lang="en-US" sz="2200" spc="-1" smtClean="0">
                <a:solidFill>
                  <a:srgbClr val="000000"/>
                </a:solidFill>
                <a:latin typeface="Times New Roman"/>
                <a:ea typeface="DejaVu Sans"/>
              </a:rPr>
              <a:t> slavnoe@mail.ru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704830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термины, применяемые в бюджетном процессе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Консолидированный бюджет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-свод бюджетов бюджетной системы Российской Федерации на соответствующей территории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Бюджетная система Российской Федерации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-основанная на экономических отношениях и государственном устройстве Российской Федерации, регулируемая законодательством Российской Федерации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637537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83568" y="620688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-поступающие в бюджет денежные средства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-выплачиваемые из бюджета денежные средства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-превышение расходов бюджета над его доходами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превышение доходов бюджета над его расходами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процесс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-регламентируемая законодательством Российской Федерации деятельность органов государственной власти, органов местного самоуправления и иных участников бюджетного процесса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40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094"/>
            <a:ext cx="9148156" cy="571759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 smtClean="0">
              <a:solidFill>
                <a:srgbClr val="FFFF00"/>
              </a:solidFill>
            </a:endParaRPr>
          </a:p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Уважаемые жители </a:t>
            </a:r>
            <a:r>
              <a:rPr lang="ru-RU" sz="3200" dirty="0" err="1" smtClean="0">
                <a:solidFill>
                  <a:srgbClr val="FFFF00"/>
                </a:solidFill>
              </a:rPr>
              <a:t>Славновского</a:t>
            </a:r>
            <a:r>
              <a:rPr lang="ru-RU" sz="3200" dirty="0" smtClean="0">
                <a:solidFill>
                  <a:srgbClr val="FFFF00"/>
                </a:solidFill>
              </a:rPr>
              <a:t> сельского поселения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56791"/>
            <a:ext cx="882047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	</a:t>
            </a:r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Представляем Вашему вниманию Отчет об исполнении бюджета муниципального образования                                         </a:t>
            </a:r>
            <a:r>
              <a:rPr lang="ru-RU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Славновское</a:t>
            </a:r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сельское поселение 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Раздольненского</a:t>
            </a:r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района Республики Крым за 2025 год.</a:t>
            </a:r>
          </a:p>
          <a:p>
            <a:pPr algn="ctr"/>
            <a:endParaRPr lang="ru-RU" sz="24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	</a:t>
            </a:r>
            <a:r>
              <a:rPr lang="ru-RU" sz="24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 для граждан нацелен на получение обратной </a:t>
            </a:r>
          </a:p>
          <a:p>
            <a:pPr algn="just"/>
            <a:r>
              <a:rPr lang="ru-RU" sz="24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связи от жителей поселения, которых волнуют проблемы муниципальных финансов. Надеемся, что представление бюджета в понятной для жителей форме повысит уровень общественного участия граждан в бюджетном процессе.</a:t>
            </a:r>
            <a:endParaRPr lang="ru-RU" sz="24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422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42493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ПАРАМЕТРЫ ИСПОЛНЕНИЯ БЮДЖЕТА  ЗА  2025 ГОД (ТЫС.РУБ)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695963"/>
              </p:ext>
            </p:extLst>
          </p:nvPr>
        </p:nvGraphicFramePr>
        <p:xfrm>
          <a:off x="323527" y="1628800"/>
          <a:ext cx="8280921" cy="3441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002"/>
                <a:gridCol w="1810002"/>
                <a:gridCol w="1810002"/>
                <a:gridCol w="2850915"/>
              </a:tblGrid>
              <a:tr h="67687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Исполнение %</a:t>
                      </a:r>
                      <a:endParaRPr lang="ru-RU" dirty="0"/>
                    </a:p>
                  </a:txBody>
                  <a:tcPr/>
                </a:tc>
              </a:tr>
              <a:tr h="676874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31341,981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31382,458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100,1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676874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32416,126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30855,726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95,2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705682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1074,145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705682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526,732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923" y="5373216"/>
            <a:ext cx="6302834" cy="130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01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548680"/>
            <a:ext cx="4734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ИСПОЛНЕНИЕ БЮДЖЕТА ВИШЕНСКОГО СЕЛЬСКОГО ПОСЕЛЕНИЯ ЗА 2017 ГОД ПО ДОХОДАМ (ТЫС.РУБ.)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337239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ИСПОЛНЕНИЕ БЮДЖЕТА СЛАВНОВСКОГО СЕЛЬСКОГО ПОСЕЛЕНИЯ РАЗДОЛЬНЕНСКОГО РАЙОНА РЕСПУБЛИКИ КРЫМ                                                                  ЗА 2025 ГОД ПО ДОХОДАМ (ТЫС.РУБ.)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391731427"/>
              </p:ext>
            </p:extLst>
          </p:nvPr>
        </p:nvGraphicFramePr>
        <p:xfrm>
          <a:off x="467544" y="1397000"/>
          <a:ext cx="4320480" cy="232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71205199"/>
              </p:ext>
            </p:extLst>
          </p:nvPr>
        </p:nvGraphicFramePr>
        <p:xfrm>
          <a:off x="5004048" y="1124744"/>
          <a:ext cx="3480048" cy="27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717032"/>
            <a:ext cx="9252520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8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826729"/>
            <a:ext cx="9252519" cy="52045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5801" y="97608"/>
            <a:ext cx="8947863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</a:rPr>
              <a:t>СТРУКТУРА И ОБЪЕМ НАЛОГОВЫХ И НЕНАЛОГОВЫХ ДОХОДОВ БЮДЖЕТА 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</a:rPr>
              <a:t>СЛАВНОВСКОГО</a:t>
            </a:r>
            <a:r>
              <a:rPr lang="ru-RU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</a:rPr>
              <a:t> СЕЛЬСКОГО ПОС</a:t>
            </a:r>
            <a:r>
              <a:rPr lang="ru-RU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</a:rPr>
              <a:t>ЕЛЕНИЯ ЗА 2025 ГОД (ТЫС.РУБ.)</a:t>
            </a:r>
            <a:endParaRPr lang="ru-RU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869452"/>
              </p:ext>
            </p:extLst>
          </p:nvPr>
        </p:nvGraphicFramePr>
        <p:xfrm>
          <a:off x="0" y="692696"/>
          <a:ext cx="8820472" cy="5880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5976"/>
                <a:gridCol w="1423808"/>
                <a:gridCol w="1415887"/>
                <a:gridCol w="1624801"/>
              </a:tblGrid>
              <a:tr h="396270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Поступило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Отклонения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96145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12421,02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14028,12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+1607,10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9614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Налог на доходы физических лиц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1030,00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1172,331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+142,331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9614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Налог на имущество физических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лиц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595,0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600,025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+5,025</a:t>
                      </a:r>
                    </a:p>
                  </a:txBody>
                  <a:tcPr>
                    <a:noFill/>
                  </a:tcPr>
                </a:tc>
              </a:tr>
              <a:tr h="29614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Единый сельскохозяйственный налог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313,5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313,534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+0,034</a:t>
                      </a:r>
                    </a:p>
                  </a:txBody>
                  <a:tcPr>
                    <a:noFill/>
                  </a:tcPr>
                </a:tc>
              </a:tr>
              <a:tr h="2961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Земельный налог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3110,0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3441,524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+331,524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961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Государственная пошлина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7,2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8,6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+1,4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64953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Доходы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, от использования имущества, находящиеся в государственной и муниципальной собственности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4840,676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5562,504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+721,828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Доходы от оказания платных услуг и компенсации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затрат государства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18,000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18,000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0,00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75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Доходы от продажи материальных и нематериальных активов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2506,646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2990,857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+484,211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Прочие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неналоговые доходы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0,00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104491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Штрафы,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санкции, возмещение ущерба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0,00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743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361040" cy="69573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64834" y="498255"/>
            <a:ext cx="65183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СТРУКТУРА И ОБЪЕМ БЕЗВОЗМЕЗДНЫХ ПОСТУПЛЕНИЙ</a:t>
            </a:r>
          </a:p>
          <a:p>
            <a:pPr algn="ctr"/>
            <a:r>
              <a:rPr lang="ru-RU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(ТЫС.РУБ.) </a:t>
            </a:r>
            <a:endParaRPr lang="ru-RU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838861"/>
              </p:ext>
            </p:extLst>
          </p:nvPr>
        </p:nvGraphicFramePr>
        <p:xfrm>
          <a:off x="899592" y="1124744"/>
          <a:ext cx="7536160" cy="4255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1152128"/>
                <a:gridCol w="1224136"/>
                <a:gridCol w="911424"/>
              </a:tblGrid>
              <a:tr h="5040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Факт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Исполнение %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7392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ВСЕГО 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18920,96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17354,34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91,72</a:t>
                      </a:r>
                    </a:p>
                    <a:p>
                      <a:endParaRPr lang="ru-RU" sz="1200" dirty="0"/>
                    </a:p>
                  </a:txBody>
                  <a:tcPr>
                    <a:noFill/>
                  </a:tcPr>
                </a:tc>
              </a:tr>
              <a:tr h="48700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Дотации бюджетам сельских поселений на выравнивание бюджетной обеспеченности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1308,455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1308,455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</a:tr>
              <a:tr h="48700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Дотации бюджетам сельских поселений на поддержку мер по обеспечению сбалансированности бюджетов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</a:tr>
              <a:tr h="28287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Субсидии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7016,17</a:t>
                      </a:r>
                      <a:endParaRPr lang="ru-RU" sz="12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6360,46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90,6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</a:tr>
              <a:tr h="28287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Прочие субсидии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8070,37</a:t>
                      </a:r>
                      <a:endParaRPr lang="ru-RU" sz="12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7237,83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89,7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</a:tr>
              <a:tr h="44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Субвенции бюджетам сельских поселений на выполнение передаваемых полномочий субъектов Российской Федерации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0,824</a:t>
                      </a:r>
                      <a:endParaRPr lang="ru-RU" sz="12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0,824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</a:tr>
              <a:tr h="36856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Субвенции бюджетам сельских поселений на осуществление первичного воинского учета на территориях, где отсутствуют военные комиссариаты 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163,34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163,34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100</a:t>
                      </a:r>
                    </a:p>
                  </a:txBody>
                  <a:tcPr>
                    <a:noFill/>
                  </a:tcPr>
                </a:tc>
              </a:tr>
              <a:tr h="27087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Иные межбюджетные трансферты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2361,796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2283,424</a:t>
                      </a:r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96,7</a:t>
                      </a:r>
                    </a:p>
                  </a:txBody>
                  <a:tcPr>
                    <a:noFill/>
                  </a:tcPr>
                </a:tc>
              </a:tr>
              <a:tr h="368565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921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16632"/>
            <a:ext cx="9948598" cy="74614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6143" y="2844225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/>
              <a:t>СТРУКТУРА И ОБЪЕМ РАСХОДОВ БЮДЖЕТА  СЛАВНОВСКОГО  СЕЛЬСКОГО ПОСЕЛЕНИЯ ЗА 2025 (ТЫС.РУБ.)</a:t>
            </a:r>
            <a:endParaRPr lang="ru-RU" sz="16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16632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/>
              <a:t>ИСПОЛНЕНИЕ БЮДЖЕТА СЛАВНОВСКОГО СЕЛЬСКОГО ПОСЕЛЕНИЯ ЗА 2025</a:t>
            </a:r>
          </a:p>
          <a:p>
            <a:pPr algn="ctr"/>
            <a:r>
              <a:rPr lang="ru-RU" sz="1600" i="1" dirty="0" smtClean="0"/>
              <a:t> ГОД ПО РАСХОДАМ (ТЫС.РУБ.)</a:t>
            </a:r>
            <a:endParaRPr lang="ru-RU" sz="1600" i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689861"/>
              </p:ext>
            </p:extLst>
          </p:nvPr>
        </p:nvGraphicFramePr>
        <p:xfrm>
          <a:off x="611560" y="3543020"/>
          <a:ext cx="7917060" cy="3871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265"/>
                <a:gridCol w="1979265"/>
                <a:gridCol w="1979265"/>
                <a:gridCol w="1979265"/>
              </a:tblGrid>
              <a:tr h="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Факт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Исполнение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43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32416,126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30855,726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95,2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Общегосударственные вопросы 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5001,609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4999,110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99,95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3488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Национальная оборона 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163,338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163,338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100,0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598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Национальная безопасность и правоохранительная деятельность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5,0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100,0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34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Национальная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экономика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2286,311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2203,939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96,4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322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Жилищно-коммунальное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хозяйство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24574,601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23099,072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94,0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322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Охрана окружающей среды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97,486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97,486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100,0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6208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Социальная политика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287,78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287,78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100,0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34947887"/>
              </p:ext>
            </p:extLst>
          </p:nvPr>
        </p:nvGraphicFramePr>
        <p:xfrm>
          <a:off x="323528" y="908720"/>
          <a:ext cx="8424935" cy="1206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2204864"/>
            <a:ext cx="655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23017" y="2204864"/>
            <a:ext cx="63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факт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3577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546</Words>
  <Application>Microsoft Office PowerPoint</Application>
  <PresentationFormat>Экран (4:3)</PresentationFormat>
  <Paragraphs>176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Бюджет для граждан</vt:lpstr>
      <vt:lpstr>Основные термины, применяемые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«Бюджет для граждан»   Подготовлен администрацией Славновского сельского поселения Раздольненского района Республики Крым  Информация для контактов  Адрес: с. Славное, ул. Ленина, 12, Раздольненский район, Республика Крым , 296230         тел. /факс (36553) 93-419           e-mail: ss slavnoe@mail.ru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Мичурино</dc:creator>
  <cp:lastModifiedBy>Добровольская</cp:lastModifiedBy>
  <cp:revision>127</cp:revision>
  <dcterms:created xsi:type="dcterms:W3CDTF">2018-07-24T08:30:06Z</dcterms:created>
  <dcterms:modified xsi:type="dcterms:W3CDTF">2026-05-08T10:47:02Z</dcterms:modified>
</cp:coreProperties>
</file>