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712" autoAdjust="0"/>
  </p:normalViewPr>
  <p:slideViewPr>
    <p:cSldViewPr>
      <p:cViewPr>
        <p:scale>
          <a:sx n="95" d="100"/>
          <a:sy n="95" d="100"/>
        </p:scale>
        <p:origin x="-138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 hidden="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2" hidden="1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3866760"/>
            <a:ext cx="9142560" cy="2989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0" y="0"/>
            <a:ext cx="9142560" cy="38653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0" y="2652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13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177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0" y="5105520"/>
            <a:ext cx="9142560" cy="17510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2"/>
          <p:cNvSpPr/>
          <p:nvPr/>
        </p:nvSpPr>
        <p:spPr>
          <a:xfrm>
            <a:off x="0" y="0"/>
            <a:ext cx="9142560" cy="51040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CustomShape 3"/>
          <p:cNvSpPr/>
          <p:nvPr/>
        </p:nvSpPr>
        <p:spPr>
          <a:xfrm>
            <a:off x="0" y="3768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CustomShape 4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CustomShape 5"/>
          <p:cNvSpPr/>
          <p:nvPr/>
        </p:nvSpPr>
        <p:spPr>
          <a:xfrm>
            <a:off x="0" y="3866760"/>
            <a:ext cx="9142560" cy="298980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CustomShape 6"/>
          <p:cNvSpPr/>
          <p:nvPr/>
        </p:nvSpPr>
        <p:spPr>
          <a:xfrm>
            <a:off x="0" y="0"/>
            <a:ext cx="9142560" cy="38653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CustomShape 7"/>
          <p:cNvSpPr/>
          <p:nvPr/>
        </p:nvSpPr>
        <p:spPr>
          <a:xfrm>
            <a:off x="0" y="2652480"/>
            <a:ext cx="9142560" cy="228456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CustomShape 8"/>
          <p:cNvSpPr/>
          <p:nvPr/>
        </p:nvSpPr>
        <p:spPr>
          <a:xfrm>
            <a:off x="0" y="1600200"/>
            <a:ext cx="9142560" cy="510408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223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1214640" y="4221000"/>
            <a:ext cx="6399360" cy="123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77500" lnSpcReduction="20000"/>
          </a:bodyPr>
          <a:lstStyle/>
          <a:p>
            <a:pPr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   Бюджет муниципального образования </a:t>
            </a:r>
            <a:endParaRPr lang="ru-RU" sz="2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i="1" strike="noStrike" spc="-1" dirty="0" err="1" smtClean="0">
                <a:solidFill>
                  <a:srgbClr val="212745"/>
                </a:solidFill>
                <a:latin typeface="Times New Roman"/>
                <a:ea typeface="DejaVu Sans"/>
              </a:rPr>
              <a:t>Славновское</a:t>
            </a:r>
            <a:r>
              <a:rPr lang="ru-RU" sz="2200" b="1" i="1" strike="noStrike" spc="-1" dirty="0" smtClean="0">
                <a:solidFill>
                  <a:srgbClr val="212745"/>
                </a:solidFill>
                <a:latin typeface="Times New Roman"/>
                <a:ea typeface="DejaVu Sans"/>
              </a:rPr>
              <a:t> сельское </a:t>
            </a: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поселение </a:t>
            </a:r>
            <a:endParaRPr lang="ru-RU" sz="2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i="1" strike="noStrike" spc="-1" dirty="0" smtClean="0">
                <a:solidFill>
                  <a:srgbClr val="212745"/>
                </a:solidFill>
                <a:latin typeface="Times New Roman"/>
                <a:ea typeface="DejaVu Sans"/>
              </a:rPr>
              <a:t>Раздольненского </a:t>
            </a: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района Республики Крым</a:t>
            </a:r>
            <a:endParaRPr lang="ru-RU" sz="2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 на </a:t>
            </a:r>
            <a:r>
              <a:rPr lang="ru-RU" sz="2200" b="1" i="1" strike="noStrike" spc="-1" dirty="0" smtClean="0">
                <a:solidFill>
                  <a:srgbClr val="212745"/>
                </a:solidFill>
                <a:latin typeface="Times New Roman"/>
                <a:ea typeface="DejaVu Sans"/>
              </a:rPr>
              <a:t>2026 </a:t>
            </a: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2200" b="1" i="1" strike="noStrike" spc="-1" dirty="0" smtClean="0">
                <a:solidFill>
                  <a:srgbClr val="212745"/>
                </a:solidFill>
                <a:latin typeface="Times New Roman"/>
                <a:ea typeface="DejaVu Sans"/>
              </a:rPr>
              <a:t>2027 </a:t>
            </a: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и </a:t>
            </a:r>
            <a:r>
              <a:rPr lang="ru-RU" sz="2200" b="1" i="1" strike="noStrike" spc="-1" dirty="0" smtClean="0">
                <a:solidFill>
                  <a:srgbClr val="212745"/>
                </a:solidFill>
                <a:latin typeface="Times New Roman"/>
                <a:ea typeface="DejaVu Sans"/>
              </a:rPr>
              <a:t>2028 </a:t>
            </a:r>
            <a:r>
              <a:rPr lang="ru-RU" sz="2200" b="1" i="1" strike="noStrike" spc="-1" dirty="0">
                <a:solidFill>
                  <a:srgbClr val="212745"/>
                </a:solidFill>
                <a:latin typeface="Times New Roman"/>
                <a:ea typeface="DejaVu Sans"/>
              </a:rPr>
              <a:t>годов</a:t>
            </a: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 dirty="0">
              <a:latin typeface="Arial"/>
            </a:endParaRPr>
          </a:p>
        </p:txBody>
      </p:sp>
      <p:sp>
        <p:nvSpPr>
          <p:cNvPr id="307" name="CustomShape 2"/>
          <p:cNvSpPr/>
          <p:nvPr/>
        </p:nvSpPr>
        <p:spPr>
          <a:xfrm>
            <a:off x="323640" y="908640"/>
            <a:ext cx="8423640" cy="91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5D5D5D"/>
                </a:solidFill>
                <a:latin typeface="Trebuchet MS"/>
                <a:ea typeface="DejaVu Sans"/>
              </a:rPr>
              <a:t>Бюджет для граждан</a:t>
            </a:r>
            <a:endParaRPr lang="ru-RU" sz="5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Скругленный прямоугольник 3"/>
          <p:cNvPicPr/>
          <p:nvPr/>
        </p:nvPicPr>
        <p:blipFill>
          <a:blip r:embed="rId2" cstate="print"/>
          <a:stretch/>
        </p:blipFill>
        <p:spPr>
          <a:xfrm>
            <a:off x="202320" y="0"/>
            <a:ext cx="8687880" cy="1060560"/>
          </a:xfrm>
          <a:prstGeom prst="rect">
            <a:avLst/>
          </a:prstGeom>
          <a:ln w="9360">
            <a:noFill/>
          </a:ln>
        </p:spPr>
      </p:pic>
      <p:sp>
        <p:nvSpPr>
          <p:cNvPr id="426" name="CustomShape 1"/>
          <p:cNvSpPr/>
          <p:nvPr/>
        </p:nvSpPr>
        <p:spPr>
          <a:xfrm>
            <a:off x="298800" y="403560"/>
            <a:ext cx="8346240" cy="472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133200" algn="ctr">
              <a:lnSpc>
                <a:spcPct val="100000"/>
              </a:lnSpc>
              <a:spcAft>
                <a:spcPts val="1287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Возможности влияния гражданина на состав бюджета</a:t>
            </a:r>
            <a:endParaRPr lang="ru-RU" sz="2400" b="0" strike="noStrike" spc="-1">
              <a:latin typeface="Arial"/>
            </a:endParaRPr>
          </a:p>
          <a:p>
            <a:pPr marL="133200" algn="r">
              <a:lnSpc>
                <a:spcPct val="100000"/>
              </a:lnSpc>
              <a:spcAft>
                <a:spcPts val="1287"/>
              </a:spcAft>
            </a:pPr>
            <a:endParaRPr lang="ru-RU" sz="2400" b="0" strike="noStrike" spc="-1">
              <a:latin typeface="Arial"/>
            </a:endParaRPr>
          </a:p>
        </p:txBody>
      </p:sp>
      <p:sp>
        <p:nvSpPr>
          <p:cNvPr id="427" name="CustomShape 2"/>
          <p:cNvSpPr/>
          <p:nvPr/>
        </p:nvSpPr>
        <p:spPr>
          <a:xfrm rot="5400000">
            <a:off x="1823040" y="4379400"/>
            <a:ext cx="1409760" cy="1092960"/>
          </a:xfrm>
          <a:prstGeom prst="chevron">
            <a:avLst>
              <a:gd name="adj" fmla="val 50000"/>
            </a:avLst>
          </a:prstGeom>
          <a:gradFill>
            <a:gsLst>
              <a:gs pos="0">
                <a:schemeClr val="accent1">
                  <a:hueOff val="0"/>
                  <a:satOff val="0"/>
                  <a:lumOff val="0"/>
                  <a:tint val="66000"/>
                  <a:satMod val="160000"/>
                </a:schemeClr>
              </a:gs>
              <a:gs pos="50000">
                <a:schemeClr val="accent1">
                  <a:hueOff val="0"/>
                  <a:satOff val="0"/>
                  <a:lumOff val="0"/>
                  <a:tint val="44500"/>
                  <a:satMod val="160000"/>
                </a:schemeClr>
              </a:gs>
              <a:gs pos="100000">
                <a:schemeClr val="accent1">
                  <a:hueOff val="0"/>
                  <a:satOff val="0"/>
                  <a:lumOff val="0"/>
                  <a:tint val="23500"/>
                  <a:satMod val="160000"/>
                </a:schemeClr>
              </a:gs>
            </a:gsLst>
            <a:lin ang="10800000"/>
          </a:gradFill>
          <a:ln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-5400000" lIns="12600" tIns="12600" rIns="12600" bIns="12600" anchor="ctr"/>
          <a:lstStyle/>
          <a:p>
            <a:pPr algn="ctr">
              <a:lnSpc>
                <a:spcPct val="90000"/>
              </a:lnSpc>
              <a:spcAft>
                <a:spcPts val="700"/>
              </a:spcAft>
            </a:pPr>
            <a:r>
              <a:rPr lang="ru-RU" sz="2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3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28" name="CustomShape 3"/>
          <p:cNvSpPr/>
          <p:nvPr/>
        </p:nvSpPr>
        <p:spPr>
          <a:xfrm rot="5400000">
            <a:off x="5082840" y="2327760"/>
            <a:ext cx="1121760" cy="490536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-5400000" lIns="128160" tIns="11520" rIns="11520" bIns="11520" anchor="ctr"/>
          <a:lstStyle/>
          <a:p>
            <a:pPr marL="171360" lvl="1" indent="-169920">
              <a:lnSpc>
                <a:spcPct val="90000"/>
              </a:lnSpc>
              <a:spcAft>
                <a:spcPts val="269"/>
              </a:spcAft>
              <a:buClr>
                <a:srgbClr val="000000"/>
              </a:buClr>
              <a:buFont typeface="Symbol"/>
              <a:buChar char=""/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4429132"/>
            <a:ext cx="464347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60" lvl="1" indent="-169920">
              <a:lnSpc>
                <a:spcPct val="90000"/>
              </a:lnSpc>
              <a:spcAft>
                <a:spcPts val="269"/>
              </a:spcAft>
              <a:buClr>
                <a:srgbClr val="000000"/>
              </a:buClr>
              <a:buFont typeface="Symbol"/>
              <a:buChar char=""/>
            </a:pPr>
            <a:r>
              <a:rPr lang="ru-RU" b="1" spc="-1" dirty="0" smtClean="0">
                <a:solidFill>
                  <a:srgbClr val="000000"/>
                </a:solidFill>
                <a:latin typeface="Times New Roman"/>
              </a:rPr>
              <a:t>Общественные обсуждения муниципальных программ</a:t>
            </a:r>
            <a:endParaRPr lang="ru-RU" spc="-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CustomShape 1"/>
          <p:cNvSpPr/>
          <p:nvPr/>
        </p:nvSpPr>
        <p:spPr>
          <a:xfrm>
            <a:off x="1064880" y="81720"/>
            <a:ext cx="7118280" cy="13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Основные характеристики бюджета муниципального образования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rebuchet MS"/>
                <a:ea typeface="DejaVu Sans"/>
              </a:rPr>
              <a:t>Славновское сельское </a:t>
            </a: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поселение </a:t>
            </a:r>
            <a:r>
              <a:rPr lang="ru-RU" sz="2000" b="1" spc="-1" dirty="0">
                <a:solidFill>
                  <a:srgbClr val="12B2EB"/>
                </a:solidFill>
                <a:latin typeface="Trebuchet MS"/>
                <a:ea typeface="DejaVu Sans"/>
              </a:rPr>
              <a:t>Р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rebuchet MS"/>
                <a:ea typeface="DejaVu Sans"/>
              </a:rPr>
              <a:t>аздольненского </a:t>
            </a: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района Республики Крым на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rebuchet MS"/>
                <a:ea typeface="DejaVu Sans"/>
              </a:rPr>
              <a:t>2026 </a:t>
            </a: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год и на плановый период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rebuchet MS"/>
                <a:ea typeface="DejaVu Sans"/>
              </a:rPr>
              <a:t>2027 </a:t>
            </a: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и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rebuchet MS"/>
                <a:ea typeface="DejaVu Sans"/>
              </a:rPr>
              <a:t>2028 </a:t>
            </a:r>
            <a:r>
              <a:rPr lang="ru-RU" sz="2000" b="1" strike="noStrike" spc="-1" dirty="0">
                <a:solidFill>
                  <a:srgbClr val="12B2EB"/>
                </a:solidFill>
                <a:latin typeface="Trebuchet MS"/>
                <a:ea typeface="DejaVu Sans"/>
              </a:rPr>
              <a:t>годов 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30" name="CustomShape 2"/>
          <p:cNvSpPr/>
          <p:nvPr/>
        </p:nvSpPr>
        <p:spPr>
          <a:xfrm>
            <a:off x="458640" y="1337760"/>
            <a:ext cx="7805520" cy="4428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/>
          </a:gradFill>
          <a:ln>
            <a:solidFill>
              <a:srgbClr val="C0C6F1"/>
            </a:solidFill>
            <a:round/>
          </a:ln>
          <a:effectLst>
            <a:innerShdw blurRad="63500" dist="50800" dir="2700000">
              <a:schemeClr val="accent4">
                <a:lumMod val="20000"/>
                <a:lumOff val="8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1" name="CustomShape 3"/>
          <p:cNvSpPr/>
          <p:nvPr/>
        </p:nvSpPr>
        <p:spPr>
          <a:xfrm>
            <a:off x="458640" y="1700640"/>
            <a:ext cx="2527560" cy="72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Показатели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32" name="CustomShape 4"/>
          <p:cNvSpPr/>
          <p:nvPr/>
        </p:nvSpPr>
        <p:spPr>
          <a:xfrm>
            <a:off x="3636000" y="1700640"/>
            <a:ext cx="1620720" cy="7286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2026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33" name="CustomShape 5"/>
          <p:cNvSpPr/>
          <p:nvPr/>
        </p:nvSpPr>
        <p:spPr>
          <a:xfrm>
            <a:off x="3852000" y="4941000"/>
            <a:ext cx="1380600" cy="473040"/>
          </a:xfrm>
          <a:prstGeom prst="roundRect">
            <a:avLst>
              <a:gd name="adj" fmla="val 50000"/>
            </a:avLst>
          </a:prstGeom>
          <a:blipFill>
            <a:blip r:embed="rId2" cstate="print"/>
            <a:tile/>
          </a:blipFill>
          <a:ln>
            <a:noFill/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0,0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434" name="CustomShape 6"/>
          <p:cNvSpPr/>
          <p:nvPr/>
        </p:nvSpPr>
        <p:spPr>
          <a:xfrm>
            <a:off x="458640" y="2759760"/>
            <a:ext cx="2527560" cy="6379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Доходы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тыс. рублей.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35" name="CustomShape 7"/>
          <p:cNvSpPr/>
          <p:nvPr/>
        </p:nvSpPr>
        <p:spPr>
          <a:xfrm>
            <a:off x="458640" y="3717000"/>
            <a:ext cx="2527560" cy="6379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Расходы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тыс. рублей.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36" name="CustomShape 8"/>
          <p:cNvSpPr/>
          <p:nvPr/>
        </p:nvSpPr>
        <p:spPr>
          <a:xfrm>
            <a:off x="458640" y="4869000"/>
            <a:ext cx="2527560" cy="57600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Дефицит(-), Профицит(+),                 тыс. рублей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37" name="CustomShape 9"/>
          <p:cNvSpPr/>
          <p:nvPr/>
        </p:nvSpPr>
        <p:spPr>
          <a:xfrm flipH="1">
            <a:off x="3852000" y="2759760"/>
            <a:ext cx="1512088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13265,578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38" name="CustomShape 10"/>
          <p:cNvSpPr/>
          <p:nvPr/>
        </p:nvSpPr>
        <p:spPr>
          <a:xfrm flipH="1">
            <a:off x="3922200" y="3870360"/>
            <a:ext cx="1294560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rgbClr val="000000"/>
                </a:solidFill>
                <a:latin typeface="Times New Roman"/>
              </a:rPr>
              <a:t>13265,578 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39" name="CustomShape 11"/>
          <p:cNvSpPr/>
          <p:nvPr/>
        </p:nvSpPr>
        <p:spPr>
          <a:xfrm>
            <a:off x="5410440" y="1700640"/>
            <a:ext cx="1620720" cy="7286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2027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40" name="CustomShape 12"/>
          <p:cNvSpPr/>
          <p:nvPr/>
        </p:nvSpPr>
        <p:spPr>
          <a:xfrm>
            <a:off x="7236360" y="1700640"/>
            <a:ext cx="1620720" cy="7286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2028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41" name="CustomShape 13"/>
          <p:cNvSpPr/>
          <p:nvPr/>
        </p:nvSpPr>
        <p:spPr>
          <a:xfrm flipH="1">
            <a:off x="5614920" y="2771280"/>
            <a:ext cx="1294560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12372,177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42" name="CustomShape 14"/>
          <p:cNvSpPr/>
          <p:nvPr/>
        </p:nvSpPr>
        <p:spPr>
          <a:xfrm flipH="1">
            <a:off x="7398000" y="2759760"/>
            <a:ext cx="1294560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12846,397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43" name="CustomShape 15"/>
          <p:cNvSpPr/>
          <p:nvPr/>
        </p:nvSpPr>
        <p:spPr>
          <a:xfrm flipH="1">
            <a:off x="5572080" y="3870360"/>
            <a:ext cx="1294560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rgbClr val="000000"/>
                </a:solidFill>
                <a:latin typeface="Times New Roman"/>
              </a:rPr>
              <a:t>12372,177</a:t>
            </a:r>
          </a:p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44" name="CustomShape 16"/>
          <p:cNvSpPr/>
          <p:nvPr/>
        </p:nvSpPr>
        <p:spPr>
          <a:xfrm flipH="1">
            <a:off x="7398000" y="3870360"/>
            <a:ext cx="1294560" cy="515520"/>
          </a:xfrm>
          <a:prstGeom prst="rect">
            <a:avLst/>
          </a:prstGeom>
          <a:ln>
            <a:solidFill>
              <a:srgbClr val="4962C6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rgbClr val="000000"/>
                </a:solidFill>
                <a:latin typeface="Times New Roman"/>
              </a:rPr>
              <a:t>12846,397</a:t>
            </a: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45" name="CustomShape 17"/>
          <p:cNvSpPr/>
          <p:nvPr/>
        </p:nvSpPr>
        <p:spPr>
          <a:xfrm>
            <a:off x="5530320" y="4924440"/>
            <a:ext cx="1380600" cy="473040"/>
          </a:xfrm>
          <a:prstGeom prst="roundRect">
            <a:avLst>
              <a:gd name="adj" fmla="val 50000"/>
            </a:avLst>
          </a:prstGeom>
          <a:blipFill>
            <a:blip r:embed="rId2" cstate="print"/>
            <a:tile/>
          </a:blipFill>
          <a:ln>
            <a:noFill/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0,0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46" name="CustomShape 18"/>
          <p:cNvSpPr/>
          <p:nvPr/>
        </p:nvSpPr>
        <p:spPr>
          <a:xfrm>
            <a:off x="7304400" y="4924440"/>
            <a:ext cx="1380600" cy="473040"/>
          </a:xfrm>
          <a:prstGeom prst="roundRect">
            <a:avLst>
              <a:gd name="adj" fmla="val 50000"/>
            </a:avLst>
          </a:prstGeom>
          <a:blipFill>
            <a:blip r:embed="rId2" cstate="print"/>
            <a:tile/>
          </a:blipFill>
          <a:ln>
            <a:noFill/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0,0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CustomShape 1"/>
          <p:cNvSpPr/>
          <p:nvPr/>
        </p:nvSpPr>
        <p:spPr>
          <a:xfrm rot="5400000">
            <a:off x="1092240" y="342684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8" name="CustomShape 2"/>
          <p:cNvSpPr/>
          <p:nvPr/>
        </p:nvSpPr>
        <p:spPr>
          <a:xfrm>
            <a:off x="111600" y="2543760"/>
            <a:ext cx="2387160" cy="595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13265,578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956520" y="224640"/>
            <a:ext cx="7398000" cy="130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Доходы бюджета муниципального образования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imes New Roman"/>
                <a:ea typeface="DejaVu Sans"/>
              </a:rPr>
              <a:t>Славновское </a:t>
            </a: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сельское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imes New Roman"/>
                <a:ea typeface="DejaVu Sans"/>
              </a:rPr>
              <a:t>поселение Раздольненского района </a:t>
            </a: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Республики Крым на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imes New Roman"/>
                <a:ea typeface="DejaVu Sans"/>
              </a:rPr>
              <a:t>2026 </a:t>
            </a: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imes New Roman"/>
                <a:ea typeface="DejaVu Sans"/>
              </a:rPr>
              <a:t>2027 </a:t>
            </a: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и </a:t>
            </a:r>
            <a:r>
              <a:rPr lang="ru-RU" sz="2000" b="1" strike="noStrike" spc="-1" dirty="0" smtClean="0">
                <a:solidFill>
                  <a:srgbClr val="12B2EB"/>
                </a:solidFill>
                <a:latin typeface="Times New Roman"/>
                <a:ea typeface="DejaVu Sans"/>
              </a:rPr>
              <a:t>2028 </a:t>
            </a:r>
            <a:r>
              <a:rPr lang="ru-RU" sz="2000" b="1" strike="noStrike" spc="-1" dirty="0">
                <a:solidFill>
                  <a:srgbClr val="12B2EB"/>
                </a:solidFill>
                <a:latin typeface="Times New Roman"/>
                <a:ea typeface="DejaVu Sans"/>
              </a:rPr>
              <a:t>годов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0" name="CustomShape 4"/>
          <p:cNvSpPr/>
          <p:nvPr/>
        </p:nvSpPr>
        <p:spPr>
          <a:xfrm flipH="1">
            <a:off x="178560" y="5589360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Безвозмездные поступления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2068,499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51" name="CustomShape 5"/>
          <p:cNvSpPr/>
          <p:nvPr/>
        </p:nvSpPr>
        <p:spPr>
          <a:xfrm rot="10800000" flipH="1" flipV="1">
            <a:off x="251520" y="3933056"/>
            <a:ext cx="237492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Налоговые и неналоговые доходы       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11197,079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52" name="CustomShape 6"/>
          <p:cNvSpPr/>
          <p:nvPr/>
        </p:nvSpPr>
        <p:spPr>
          <a:xfrm rot="5400000">
            <a:off x="1108800" y="504324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3" name="CustomShape 7"/>
          <p:cNvSpPr/>
          <p:nvPr/>
        </p:nvSpPr>
        <p:spPr>
          <a:xfrm rot="5400000">
            <a:off x="1153440" y="2214000"/>
            <a:ext cx="318240" cy="918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4" name="CustomShape 8"/>
          <p:cNvSpPr/>
          <p:nvPr/>
        </p:nvSpPr>
        <p:spPr>
          <a:xfrm>
            <a:off x="500760" y="148464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2026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5" name="CustomShape 9"/>
          <p:cNvSpPr/>
          <p:nvPr/>
        </p:nvSpPr>
        <p:spPr>
          <a:xfrm>
            <a:off x="3798360" y="147564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2027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6" name="CustomShape 10"/>
          <p:cNvSpPr/>
          <p:nvPr/>
        </p:nvSpPr>
        <p:spPr>
          <a:xfrm>
            <a:off x="6876360" y="146304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2028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7" name="CustomShape 11"/>
          <p:cNvSpPr/>
          <p:nvPr/>
        </p:nvSpPr>
        <p:spPr>
          <a:xfrm rot="5400000">
            <a:off x="4449600" y="2199240"/>
            <a:ext cx="318240" cy="918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8" name="CustomShape 12"/>
          <p:cNvSpPr/>
          <p:nvPr/>
        </p:nvSpPr>
        <p:spPr>
          <a:xfrm rot="5400000">
            <a:off x="7575480" y="2199240"/>
            <a:ext cx="318240" cy="918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9" name="CustomShape 13"/>
          <p:cNvSpPr/>
          <p:nvPr/>
        </p:nvSpPr>
        <p:spPr>
          <a:xfrm>
            <a:off x="3348000" y="2534760"/>
            <a:ext cx="2387160" cy="595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12372,177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60" name="CustomShape 14"/>
          <p:cNvSpPr/>
          <p:nvPr/>
        </p:nvSpPr>
        <p:spPr>
          <a:xfrm>
            <a:off x="6492960" y="2523960"/>
            <a:ext cx="2387160" cy="595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12846,397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461" name="CustomShape 15"/>
          <p:cNvSpPr/>
          <p:nvPr/>
        </p:nvSpPr>
        <p:spPr>
          <a:xfrm rot="10800000" flipH="1" flipV="1">
            <a:off x="3347864" y="4077072"/>
            <a:ext cx="237492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Налоговые и неналоговые доходы       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11619,602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62" name="CustomShape 16"/>
          <p:cNvSpPr/>
          <p:nvPr/>
        </p:nvSpPr>
        <p:spPr>
          <a:xfrm rot="10800000" flipH="1" flipV="1">
            <a:off x="6516216" y="4005064"/>
            <a:ext cx="237492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Налоговые и неналоговые доходы       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12058,385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63" name="CustomShape 17"/>
          <p:cNvSpPr/>
          <p:nvPr/>
        </p:nvSpPr>
        <p:spPr>
          <a:xfrm rot="5400000">
            <a:off x="7485480" y="351576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4" name="CustomShape 18"/>
          <p:cNvSpPr/>
          <p:nvPr/>
        </p:nvSpPr>
        <p:spPr>
          <a:xfrm rot="5400000">
            <a:off x="4374000" y="348084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5" name="CustomShape 19"/>
          <p:cNvSpPr/>
          <p:nvPr/>
        </p:nvSpPr>
        <p:spPr>
          <a:xfrm rot="5400000">
            <a:off x="4366440" y="503820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6" name="CustomShape 20"/>
          <p:cNvSpPr/>
          <p:nvPr/>
        </p:nvSpPr>
        <p:spPr>
          <a:xfrm rot="5400000">
            <a:off x="7467480" y="5038200"/>
            <a:ext cx="44100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7" name="CustomShape 21"/>
          <p:cNvSpPr/>
          <p:nvPr/>
        </p:nvSpPr>
        <p:spPr>
          <a:xfrm flipH="1">
            <a:off x="3467520" y="5589360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Безвозмездные поступления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752,575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68" name="CustomShape 22"/>
          <p:cNvSpPr/>
          <p:nvPr/>
        </p:nvSpPr>
        <p:spPr>
          <a:xfrm flipH="1">
            <a:off x="6474960" y="5589360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Безвозмездные поступления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788,012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CustomShape 1"/>
          <p:cNvSpPr/>
          <p:nvPr/>
        </p:nvSpPr>
        <p:spPr>
          <a:xfrm>
            <a:off x="1132200" y="-88560"/>
            <a:ext cx="7398000" cy="13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Расходы бюджета муниципального образования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Раздольненского 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района Республики Крым на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2027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2028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470" name="CustomShape 2"/>
          <p:cNvSpPr/>
          <p:nvPr/>
        </p:nvSpPr>
        <p:spPr>
          <a:xfrm>
            <a:off x="792180" y="75804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2026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71" name="CustomShape 3"/>
          <p:cNvSpPr/>
          <p:nvPr/>
        </p:nvSpPr>
        <p:spPr>
          <a:xfrm>
            <a:off x="3848400" y="77577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2027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72" name="CustomShape 4"/>
          <p:cNvSpPr/>
          <p:nvPr/>
        </p:nvSpPr>
        <p:spPr>
          <a:xfrm>
            <a:off x="6812640" y="77577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ru-RU" sz="2000" b="0" strike="noStrike" spc="-1" dirty="0" smtClean="0">
              <a:solidFill>
                <a:srgbClr val="00206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2028</a:t>
            </a:r>
            <a:endParaRPr lang="ru-RU" sz="2000" b="0" strike="noStrike" spc="-1" dirty="0" smtClean="0">
              <a:solidFill>
                <a:srgbClr val="00206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473" name="CustomShape 5"/>
          <p:cNvSpPr/>
          <p:nvPr/>
        </p:nvSpPr>
        <p:spPr>
          <a:xfrm>
            <a:off x="3493440" y="1527255"/>
            <a:ext cx="2343960" cy="484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общегосударственные вопросы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4083,213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74" name="CustomShape 6"/>
          <p:cNvSpPr/>
          <p:nvPr/>
        </p:nvSpPr>
        <p:spPr>
          <a:xfrm>
            <a:off x="6445551" y="1527255"/>
            <a:ext cx="2387160" cy="491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общегосударственные вопросы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4103,273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75" name="CustomShape 7"/>
          <p:cNvSpPr/>
          <p:nvPr/>
        </p:nvSpPr>
        <p:spPr>
          <a:xfrm rot="10800000" flipH="1" flipV="1">
            <a:off x="6537352" y="2152710"/>
            <a:ext cx="228312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Мобилизационная и вневойсковая подготовка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326,802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76" name="CustomShape 8"/>
          <p:cNvSpPr/>
          <p:nvPr/>
        </p:nvSpPr>
        <p:spPr>
          <a:xfrm rot="5400000">
            <a:off x="7523031" y="2090970"/>
            <a:ext cx="21996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7" name="CustomShape 9"/>
          <p:cNvSpPr/>
          <p:nvPr/>
        </p:nvSpPr>
        <p:spPr>
          <a:xfrm rot="5400000">
            <a:off x="7509420" y="4178161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8" name="CustomShape 10"/>
          <p:cNvSpPr/>
          <p:nvPr/>
        </p:nvSpPr>
        <p:spPr>
          <a:xfrm flipH="1">
            <a:off x="6476040" y="4420869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Национальная безопасность</a:t>
            </a:r>
            <a:endParaRPr lang="ru-RU" sz="1200" spc="-1" dirty="0"/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5,0 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79" name="CustomShape 11"/>
          <p:cNvSpPr/>
          <p:nvPr/>
        </p:nvSpPr>
        <p:spPr>
          <a:xfrm rot="10800000" flipH="1" flipV="1">
            <a:off x="6482160" y="2958179"/>
            <a:ext cx="2374920" cy="5137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Условно утвержденные расходы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625,939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0" name="CustomShape 12"/>
          <p:cNvSpPr/>
          <p:nvPr/>
        </p:nvSpPr>
        <p:spPr>
          <a:xfrm rot="5400000">
            <a:off x="7528791" y="3412672"/>
            <a:ext cx="220680" cy="12816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1" name="CustomShape 13"/>
          <p:cNvSpPr/>
          <p:nvPr/>
        </p:nvSpPr>
        <p:spPr>
          <a:xfrm rot="10800000" flipH="1" flipV="1">
            <a:off x="3512340" y="2152710"/>
            <a:ext cx="2334960" cy="7569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Мобилизационная и вневойсковая подготовка </a:t>
            </a:r>
            <a:endParaRPr lang="ru-RU" sz="12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257,955тыс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2" name="CustomShape 14"/>
          <p:cNvSpPr/>
          <p:nvPr/>
        </p:nvSpPr>
        <p:spPr>
          <a:xfrm rot="5400000">
            <a:off x="4508100" y="2064770"/>
            <a:ext cx="219960" cy="123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3" name="CustomShape 15"/>
          <p:cNvSpPr/>
          <p:nvPr/>
        </p:nvSpPr>
        <p:spPr>
          <a:xfrm rot="5400000">
            <a:off x="4564800" y="4262136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4" name="CustomShape 16"/>
          <p:cNvSpPr/>
          <p:nvPr/>
        </p:nvSpPr>
        <p:spPr>
          <a:xfrm flipH="1">
            <a:off x="3527460" y="4510979"/>
            <a:ext cx="241020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1200" spc="-1" dirty="0">
                <a:solidFill>
                  <a:srgbClr val="000000"/>
                </a:solidFill>
                <a:latin typeface="Times New Roman"/>
              </a:rPr>
              <a:t>Национальная </a:t>
            </a:r>
            <a:r>
              <a:rPr lang="ru-RU" sz="1200" spc="-1" dirty="0" smtClean="0">
                <a:solidFill>
                  <a:srgbClr val="000000"/>
                </a:solidFill>
                <a:latin typeface="Times New Roman"/>
              </a:rPr>
              <a:t>безопасность</a:t>
            </a:r>
            <a:endParaRPr lang="ru-RU" sz="1200" spc="-1" dirty="0"/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5,0 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5" name="CustomShape 17"/>
          <p:cNvSpPr/>
          <p:nvPr/>
        </p:nvSpPr>
        <p:spPr>
          <a:xfrm rot="10800000" flipH="1" flipV="1">
            <a:off x="3509460" y="2999781"/>
            <a:ext cx="2337840" cy="5106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Условно утвержденные расходы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302,835 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6" name="CustomShape 18"/>
          <p:cNvSpPr/>
          <p:nvPr/>
        </p:nvSpPr>
        <p:spPr>
          <a:xfrm>
            <a:off x="419445" y="1527255"/>
            <a:ext cx="2398680" cy="4647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общегосударственные вопросы  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4063,408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7" name="CustomShape 19"/>
          <p:cNvSpPr/>
          <p:nvPr/>
        </p:nvSpPr>
        <p:spPr>
          <a:xfrm rot="10800000" flipH="1" flipV="1">
            <a:off x="432045" y="2115897"/>
            <a:ext cx="2386080" cy="727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Мобилизационная и вневойсковая подготовка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231,866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тыс.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88" name="CustomShape 20"/>
          <p:cNvSpPr/>
          <p:nvPr/>
        </p:nvSpPr>
        <p:spPr>
          <a:xfrm rot="5400000">
            <a:off x="1442410" y="4326120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9" name="CustomShape 21"/>
          <p:cNvSpPr/>
          <p:nvPr/>
        </p:nvSpPr>
        <p:spPr>
          <a:xfrm rot="10800000" flipH="1" flipV="1">
            <a:off x="452410" y="3016372"/>
            <a:ext cx="2354760" cy="4940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Условно утвержденные расходы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0 тыс.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90" name="CustomShape 22"/>
          <p:cNvSpPr/>
          <p:nvPr/>
        </p:nvSpPr>
        <p:spPr>
          <a:xfrm flipH="1">
            <a:off x="472563" y="4513500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Национальная безопасность 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5,0 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91" name="CustomShape 23"/>
          <p:cNvSpPr/>
          <p:nvPr/>
        </p:nvSpPr>
        <p:spPr>
          <a:xfrm rot="10800000" flipH="1" flipV="1">
            <a:off x="412524" y="3699096"/>
            <a:ext cx="238608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Жилищно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– коммунальное хозяйство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7299,062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92" name="CustomShape 24"/>
          <p:cNvSpPr/>
          <p:nvPr/>
        </p:nvSpPr>
        <p:spPr>
          <a:xfrm rot="10800000" flipH="1" flipV="1">
            <a:off x="3517920" y="3611736"/>
            <a:ext cx="2347920" cy="62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Жилищно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– коммунальное хозяйство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7287,320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93" name="CustomShape 25"/>
          <p:cNvSpPr/>
          <p:nvPr/>
        </p:nvSpPr>
        <p:spPr>
          <a:xfrm rot="10800000" flipH="1" flipV="1">
            <a:off x="6491520" y="3615121"/>
            <a:ext cx="2374920" cy="636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Жилищно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– коммунальное хозяйство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7349,528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94" name="CustomShape 26"/>
          <p:cNvSpPr/>
          <p:nvPr/>
        </p:nvSpPr>
        <p:spPr>
          <a:xfrm rot="5400000">
            <a:off x="1431405" y="1327680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5" name="CustomShape 27"/>
          <p:cNvSpPr/>
          <p:nvPr/>
        </p:nvSpPr>
        <p:spPr>
          <a:xfrm rot="5400000">
            <a:off x="4520640" y="1338420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6" name="CustomShape 28"/>
          <p:cNvSpPr/>
          <p:nvPr/>
        </p:nvSpPr>
        <p:spPr>
          <a:xfrm rot="5400000">
            <a:off x="7556040" y="1328520"/>
            <a:ext cx="227160" cy="1674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7" name="CustomShape 29"/>
          <p:cNvSpPr/>
          <p:nvPr/>
        </p:nvSpPr>
        <p:spPr>
          <a:xfrm rot="5400000">
            <a:off x="1442410" y="3511716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8" name="CustomShape 30"/>
          <p:cNvSpPr/>
          <p:nvPr/>
        </p:nvSpPr>
        <p:spPr>
          <a:xfrm rot="5400000">
            <a:off x="1434465" y="2929040"/>
            <a:ext cx="227160" cy="14148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9" name="CustomShape 31"/>
          <p:cNvSpPr/>
          <p:nvPr/>
        </p:nvSpPr>
        <p:spPr>
          <a:xfrm rot="5400000">
            <a:off x="1462320" y="2036160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0" name="CustomShape 32"/>
          <p:cNvSpPr/>
          <p:nvPr/>
        </p:nvSpPr>
        <p:spPr>
          <a:xfrm rot="5400000">
            <a:off x="4545180" y="2919546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1" name="CustomShape 33"/>
          <p:cNvSpPr/>
          <p:nvPr/>
        </p:nvSpPr>
        <p:spPr>
          <a:xfrm rot="5400000">
            <a:off x="7547863" y="2766123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2" name="CustomShape 34"/>
          <p:cNvSpPr/>
          <p:nvPr/>
        </p:nvSpPr>
        <p:spPr>
          <a:xfrm rot="5400000">
            <a:off x="4541100" y="3513292"/>
            <a:ext cx="227160" cy="14760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Стрелка вниз 1"/>
          <p:cNvSpPr/>
          <p:nvPr/>
        </p:nvSpPr>
        <p:spPr>
          <a:xfrm>
            <a:off x="1558206" y="4967820"/>
            <a:ext cx="121158" cy="245239"/>
          </a:xfrm>
          <a:prstGeom prst="downArrow">
            <a:avLst>
              <a:gd name="adj1" fmla="val 50000"/>
              <a:gd name="adj2" fmla="val 89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638621" y="4922213"/>
            <a:ext cx="140826" cy="2452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7587643" y="4846158"/>
            <a:ext cx="182050" cy="268849"/>
          </a:xfrm>
          <a:prstGeom prst="downArrow">
            <a:avLst>
              <a:gd name="adj1" fmla="val 50000"/>
              <a:gd name="adj2" fmla="val 57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CustomShape 22"/>
          <p:cNvSpPr/>
          <p:nvPr/>
        </p:nvSpPr>
        <p:spPr>
          <a:xfrm flipH="1">
            <a:off x="472563" y="5213059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Национальная экономика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1360,388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0" name="CustomShape 22"/>
          <p:cNvSpPr/>
          <p:nvPr/>
        </p:nvSpPr>
        <p:spPr>
          <a:xfrm flipH="1">
            <a:off x="3555276" y="5213059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Национальная экономика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130,000 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1" name="CustomShape 22"/>
          <p:cNvSpPr/>
          <p:nvPr/>
        </p:nvSpPr>
        <p:spPr>
          <a:xfrm flipH="1">
            <a:off x="6576113" y="5221886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Национальная экономика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130,000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2" name="CustomShape 22"/>
          <p:cNvSpPr/>
          <p:nvPr/>
        </p:nvSpPr>
        <p:spPr>
          <a:xfrm flipH="1">
            <a:off x="485388" y="6040958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Социальная политика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305,854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3" name="CustomShape 22"/>
          <p:cNvSpPr/>
          <p:nvPr/>
        </p:nvSpPr>
        <p:spPr>
          <a:xfrm flipH="1">
            <a:off x="3538980" y="6040958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Социальная политика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293,220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44" name="CustomShape 22"/>
          <p:cNvSpPr/>
          <p:nvPr/>
        </p:nvSpPr>
        <p:spPr>
          <a:xfrm flipH="1">
            <a:off x="6541663" y="6047463"/>
            <a:ext cx="2387160" cy="454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Социальная политика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0000"/>
                </a:solidFill>
                <a:latin typeface="Times New Roman"/>
              </a:rPr>
              <a:t>303,320 тыс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597391" y="5667379"/>
            <a:ext cx="188976" cy="307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1528542" y="5699249"/>
            <a:ext cx="121158" cy="245239"/>
          </a:xfrm>
          <a:prstGeom prst="downArrow">
            <a:avLst>
              <a:gd name="adj1" fmla="val 50000"/>
              <a:gd name="adj2" fmla="val 89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54" name="Стрелка вниз 53"/>
          <p:cNvSpPr/>
          <p:nvPr/>
        </p:nvSpPr>
        <p:spPr>
          <a:xfrm>
            <a:off x="7612186" y="5687443"/>
            <a:ext cx="182050" cy="268849"/>
          </a:xfrm>
          <a:prstGeom prst="downArrow">
            <a:avLst>
              <a:gd name="adj1" fmla="val 50000"/>
              <a:gd name="adj2" fmla="val 57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CustomShape 1"/>
          <p:cNvSpPr/>
          <p:nvPr/>
        </p:nvSpPr>
        <p:spPr>
          <a:xfrm>
            <a:off x="457920" y="-225720"/>
            <a:ext cx="8639280" cy="699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larendon"/>
                <a:ea typeface="DejaVu Sans"/>
              </a:rPr>
              <a:t>Основные задачи по повышению эффективности бюджетных расходов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504" name="CustomShape 2"/>
          <p:cNvSpPr/>
          <p:nvPr/>
        </p:nvSpPr>
        <p:spPr>
          <a:xfrm>
            <a:off x="611280" y="620640"/>
            <a:ext cx="8205840" cy="302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505" name="CustomShape 3"/>
          <p:cNvSpPr/>
          <p:nvPr/>
        </p:nvSpPr>
        <p:spPr>
          <a:xfrm>
            <a:off x="250920" y="765000"/>
            <a:ext cx="8641080" cy="8622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повышение эффективности и результативности имеющихся инструментов программно-целевого управления и бюджетирования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06" name="CustomShape 4"/>
          <p:cNvSpPr/>
          <p:nvPr/>
        </p:nvSpPr>
        <p:spPr>
          <a:xfrm>
            <a:off x="250920" y="1700280"/>
            <a:ext cx="8641080" cy="79056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создание условий для повышения качества предоставления муниципальных услуг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07" name="CustomShape 5"/>
          <p:cNvSpPr/>
          <p:nvPr/>
        </p:nvSpPr>
        <p:spPr>
          <a:xfrm>
            <a:off x="250920" y="2565360"/>
            <a:ext cx="8641080" cy="100656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повышение эффективности процедур проведения муниципальных закупок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08" name="CustomShape 6"/>
          <p:cNvSpPr/>
          <p:nvPr/>
        </p:nvSpPr>
        <p:spPr>
          <a:xfrm>
            <a:off x="255600" y="3645000"/>
            <a:ext cx="8641080" cy="115092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совершенствование процедур контроля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09" name="CustomShape 7"/>
          <p:cNvSpPr/>
          <p:nvPr/>
        </p:nvSpPr>
        <p:spPr>
          <a:xfrm>
            <a:off x="250920" y="4869000"/>
            <a:ext cx="8641080" cy="16542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обеспечение широкого вовлечения граждан в обсуждение и принятие конкретных бюджетных решений, общественного контроля их эффективности и результативности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/>
          <p:cNvSpPr/>
          <p:nvPr/>
        </p:nvSpPr>
        <p:spPr>
          <a:xfrm>
            <a:off x="7920" y="1440000"/>
            <a:ext cx="8775360" cy="1015920"/>
          </a:xfrm>
          <a:prstGeom prst="downArrow">
            <a:avLst>
              <a:gd name="adj1" fmla="val 50000"/>
              <a:gd name="adj2" fmla="val 44924"/>
            </a:avLst>
          </a:prstGeom>
          <a:blipFill>
            <a:blip r:embed="rId2" cstate="print"/>
            <a:tile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 вариант – базовый (основной)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(взят в основу формирования местного бюджета)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11" name="CustomShape 2"/>
          <p:cNvSpPr/>
          <p:nvPr/>
        </p:nvSpPr>
        <p:spPr>
          <a:xfrm>
            <a:off x="113760" y="3794040"/>
            <a:ext cx="8775360" cy="1055520"/>
          </a:xfrm>
          <a:prstGeom prst="downArrow">
            <a:avLst>
              <a:gd name="adj1" fmla="val 50000"/>
              <a:gd name="adj2" fmla="val 44924"/>
            </a:avLst>
          </a:prstGeom>
          <a:blipFill>
            <a:blip r:embed="rId3" cstate="print"/>
            <a:tile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II вариант – целевой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266760" y="4941720"/>
            <a:ext cx="8756640" cy="1413000"/>
          </a:xfrm>
          <a:prstGeom prst="bevel">
            <a:avLst>
              <a:gd name="adj" fmla="val 12500"/>
            </a:avLst>
          </a:prstGeom>
          <a:blipFill>
            <a:blip r:embed="rId3" cstate="print"/>
            <a:tile/>
          </a:blipFill>
          <a:ln>
            <a:solidFill>
              <a:schemeClr val="accent3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Основан на достижении целевых показателей социально-экономического  развития 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сельского поселения, учитывающих в полном объеме достижение целей и задач стратегического планирования 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513" name="CustomShape 4"/>
          <p:cNvSpPr/>
          <p:nvPr/>
        </p:nvSpPr>
        <p:spPr>
          <a:xfrm>
            <a:off x="98640" y="2521800"/>
            <a:ext cx="8756640" cy="1365480"/>
          </a:xfrm>
          <a:prstGeom prst="bevel">
            <a:avLst>
              <a:gd name="adj" fmla="val 12500"/>
            </a:avLst>
          </a:prstGeom>
          <a:blipFill>
            <a:blip r:embed="rId2" cstate="print"/>
            <a:tile/>
          </a:blipFill>
          <a:ln>
            <a:solidFill>
              <a:schemeClr val="accent3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Характеризует основные тенденции и параметры развития экономики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муниципального образования 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  в условиях консервативных траекторий изменения внешних и внутренних факторов при сохранении основных тенденций изменения эффективности использования ресурсов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514" name="CustomShape 5"/>
          <p:cNvSpPr/>
          <p:nvPr/>
        </p:nvSpPr>
        <p:spPr>
          <a:xfrm>
            <a:off x="0" y="122760"/>
            <a:ext cx="9142560" cy="1051200"/>
          </a:xfrm>
          <a:prstGeom prst="bevel">
            <a:avLst>
              <a:gd name="adj" fmla="val 12500"/>
            </a:avLst>
          </a:prstGeom>
          <a:blipFill>
            <a:blip r:embed="rId2" cstate="print"/>
            <a:tile/>
          </a:blipFill>
          <a:ln>
            <a:solidFill>
              <a:schemeClr val="accent3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Прогноз социально-экономического развития муниципального образования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Раздольненского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района Республики Крым на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2026– 2028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годы</a:t>
            </a: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варианты: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Рисунок 5"/>
          <p:cNvPicPr/>
          <p:nvPr/>
        </p:nvPicPr>
        <p:blipFill>
          <a:blip r:embed="rId2" cstate="print"/>
          <a:stretch/>
        </p:blipFill>
        <p:spPr>
          <a:xfrm>
            <a:off x="250920" y="189000"/>
            <a:ext cx="2856240" cy="1798920"/>
          </a:xfrm>
          <a:prstGeom prst="rect">
            <a:avLst/>
          </a:prstGeom>
          <a:ln w="9360">
            <a:noFill/>
          </a:ln>
        </p:spPr>
      </p:pic>
      <p:pic>
        <p:nvPicPr>
          <p:cNvPr id="516" name="Скругленный прямоугольник 1"/>
          <p:cNvPicPr/>
          <p:nvPr/>
        </p:nvPicPr>
        <p:blipFill>
          <a:blip r:embed="rId3" cstate="print"/>
          <a:stretch/>
        </p:blipFill>
        <p:spPr>
          <a:xfrm>
            <a:off x="3203640" y="0"/>
            <a:ext cx="5938920" cy="2132280"/>
          </a:xfrm>
          <a:prstGeom prst="rect">
            <a:avLst/>
          </a:prstGeom>
          <a:ln w="9360">
            <a:noFill/>
          </a:ln>
        </p:spPr>
      </p:pic>
      <p:sp>
        <p:nvSpPr>
          <p:cNvPr id="517" name="CustomShape 1"/>
          <p:cNvSpPr/>
          <p:nvPr/>
        </p:nvSpPr>
        <p:spPr>
          <a:xfrm>
            <a:off x="3269520" y="261720"/>
            <a:ext cx="5802480" cy="1461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Показатели прогноза социально-экономического развития </a:t>
            </a:r>
            <a:r>
              <a:rPr lang="ru-RU" sz="2000" b="1" strike="noStrike" spc="-1" dirty="0" err="1" smtClean="0">
                <a:solidFill>
                  <a:srgbClr val="000000"/>
                </a:solidFill>
                <a:latin typeface="Constantia"/>
                <a:ea typeface="DejaVu Sans"/>
              </a:rPr>
              <a:t>Славновского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onstantia"/>
                <a:ea typeface="DejaVu Sans"/>
              </a:rPr>
              <a:t> </a:t>
            </a: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сельского поселения</a:t>
            </a: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518" name="Table 2"/>
          <p:cNvGraphicFramePr/>
          <p:nvPr>
            <p:extLst>
              <p:ext uri="{D42A27DB-BD31-4B8C-83A1-F6EECF244321}">
                <p14:modId xmlns:p14="http://schemas.microsoft.com/office/powerpoint/2010/main" val="1078175824"/>
              </p:ext>
            </p:extLst>
          </p:nvPr>
        </p:nvGraphicFramePr>
        <p:xfrm>
          <a:off x="395640" y="2125080"/>
          <a:ext cx="8353440" cy="4472280"/>
        </p:xfrm>
        <a:graphic>
          <a:graphicData uri="http://schemas.openxmlformats.org/drawingml/2006/table">
            <a:tbl>
              <a:tblPr/>
              <a:tblGrid>
                <a:gridCol w="4570920"/>
                <a:gridCol w="2126160"/>
                <a:gridCol w="1656360"/>
              </a:tblGrid>
              <a:tr h="634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 показателя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2025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2026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</a:tr>
              <a:tr h="906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населения (среднегодовая), 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человек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B37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1697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B37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1694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B37A"/>
                    </a:solidFill>
                  </a:tcPr>
                </a:tc>
              </a:tr>
              <a:tr h="904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В трудоспособном возрасте,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человек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Times New Roman"/>
                        </a:rPr>
                        <a:t>939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939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</a:tr>
              <a:tr h="904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Общая площадь земель поселения, га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17879,0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17879,0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9E3CB"/>
                    </a:solidFill>
                  </a:tcPr>
                </a:tc>
              </a:tr>
              <a:tr h="111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Общая протяженность улиц, 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19,1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19,1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CF1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Рисунок 5"/>
          <p:cNvPicPr/>
          <p:nvPr/>
        </p:nvPicPr>
        <p:blipFill>
          <a:blip r:embed="rId2" cstate="print"/>
          <a:stretch/>
        </p:blipFill>
        <p:spPr>
          <a:xfrm>
            <a:off x="250920" y="189000"/>
            <a:ext cx="2856240" cy="1798920"/>
          </a:xfrm>
          <a:prstGeom prst="rect">
            <a:avLst/>
          </a:prstGeom>
          <a:ln w="9360">
            <a:noFill/>
          </a:ln>
        </p:spPr>
      </p:pic>
      <p:pic>
        <p:nvPicPr>
          <p:cNvPr id="520" name="Скругленный прямоугольник 1"/>
          <p:cNvPicPr/>
          <p:nvPr/>
        </p:nvPicPr>
        <p:blipFill>
          <a:blip r:embed="rId3" cstate="print"/>
          <a:stretch/>
        </p:blipFill>
        <p:spPr>
          <a:xfrm>
            <a:off x="3203640" y="0"/>
            <a:ext cx="5938920" cy="2132280"/>
          </a:xfrm>
          <a:prstGeom prst="rect">
            <a:avLst/>
          </a:prstGeom>
          <a:ln w="9360">
            <a:noFill/>
          </a:ln>
        </p:spPr>
      </p:pic>
      <p:sp>
        <p:nvSpPr>
          <p:cNvPr id="521" name="CustomShape 1"/>
          <p:cNvSpPr/>
          <p:nvPr/>
        </p:nvSpPr>
        <p:spPr>
          <a:xfrm>
            <a:off x="3340080" y="527040"/>
            <a:ext cx="5802480" cy="1461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Показатели прогноза социально-экономического </a:t>
            </a:r>
            <a:r>
              <a:rPr lang="ru-RU" sz="2000" b="1" strike="noStrike" spc="-1" dirty="0" err="1" smtClean="0">
                <a:solidFill>
                  <a:srgbClr val="000000"/>
                </a:solidFill>
                <a:latin typeface="Constantia"/>
                <a:ea typeface="DejaVu Sans"/>
              </a:rPr>
              <a:t>Славновского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onstantia"/>
                <a:ea typeface="DejaVu Sans"/>
              </a:rPr>
              <a:t> </a:t>
            </a: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сельского поселения</a:t>
            </a: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522" name="Table 2"/>
          <p:cNvGraphicFramePr/>
          <p:nvPr>
            <p:extLst>
              <p:ext uri="{D42A27DB-BD31-4B8C-83A1-F6EECF244321}">
                <p14:modId xmlns:p14="http://schemas.microsoft.com/office/powerpoint/2010/main" val="3461111876"/>
              </p:ext>
            </p:extLst>
          </p:nvPr>
        </p:nvGraphicFramePr>
        <p:xfrm>
          <a:off x="245160" y="2012040"/>
          <a:ext cx="8497440" cy="4572360"/>
        </p:xfrm>
        <a:graphic>
          <a:graphicData uri="http://schemas.openxmlformats.org/drawingml/2006/table">
            <a:tbl>
              <a:tblPr/>
              <a:tblGrid>
                <a:gridCol w="3529080"/>
                <a:gridCol w="2736000"/>
                <a:gridCol w="2232360"/>
              </a:tblGrid>
              <a:tr h="615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 показателя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2025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2026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</a:tr>
              <a:tr h="871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арендуемых земельных участков, ед.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1108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Доходы, получаемые от сдачи в аренду земельных участков,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latin typeface="+mn-lt"/>
                        </a:rPr>
                        <a:t>4720,0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latin typeface="+mn-lt"/>
                        </a:rPr>
                        <a:t>5846,4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969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(без МБТ), всего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в том числе: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latin typeface="+mn-lt"/>
                        </a:rPr>
                        <a:t>9782,7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11197,01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</a:tr>
              <a:tr h="946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доходы,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4894,0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5143,0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Рисунок 5"/>
          <p:cNvPicPr/>
          <p:nvPr/>
        </p:nvPicPr>
        <p:blipFill>
          <a:blip r:embed="rId2" cstate="print"/>
          <a:stretch/>
        </p:blipFill>
        <p:spPr>
          <a:xfrm>
            <a:off x="250920" y="85444"/>
            <a:ext cx="2856240" cy="1771920"/>
          </a:xfrm>
          <a:prstGeom prst="rect">
            <a:avLst/>
          </a:prstGeom>
          <a:ln w="9360">
            <a:noFill/>
          </a:ln>
        </p:spPr>
      </p:pic>
      <p:pic>
        <p:nvPicPr>
          <p:cNvPr id="524" name="Скругленный прямоугольник 1"/>
          <p:cNvPicPr/>
          <p:nvPr/>
        </p:nvPicPr>
        <p:blipFill>
          <a:blip r:embed="rId3" cstate="print"/>
          <a:stretch/>
        </p:blipFill>
        <p:spPr>
          <a:xfrm>
            <a:off x="3205080" y="-60602"/>
            <a:ext cx="5938920" cy="2132280"/>
          </a:xfrm>
          <a:prstGeom prst="rect">
            <a:avLst/>
          </a:prstGeom>
          <a:ln w="9360">
            <a:noFill/>
          </a:ln>
        </p:spPr>
      </p:pic>
      <p:sp>
        <p:nvSpPr>
          <p:cNvPr id="525" name="CustomShape 1"/>
          <p:cNvSpPr/>
          <p:nvPr/>
        </p:nvSpPr>
        <p:spPr>
          <a:xfrm>
            <a:off x="3341520" y="214290"/>
            <a:ext cx="5802480" cy="1461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Показатели прогноза социально-экономического развития </a:t>
            </a:r>
            <a:r>
              <a:rPr lang="ru-RU" sz="2000" b="1" strike="noStrike" spc="-1" dirty="0" err="1" smtClean="0">
                <a:solidFill>
                  <a:srgbClr val="000000"/>
                </a:solidFill>
                <a:latin typeface="Constantia"/>
                <a:ea typeface="DejaVu Sans"/>
              </a:rPr>
              <a:t>Славновского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onstantia"/>
                <a:ea typeface="DejaVu Sans"/>
              </a:rPr>
              <a:t> </a:t>
            </a: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сельского поселения</a:t>
            </a: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526" name="Table 2"/>
          <p:cNvGraphicFramePr/>
          <p:nvPr>
            <p:extLst>
              <p:ext uri="{D42A27DB-BD31-4B8C-83A1-F6EECF244321}">
                <p14:modId xmlns:p14="http://schemas.microsoft.com/office/powerpoint/2010/main" val="341428796"/>
              </p:ext>
            </p:extLst>
          </p:nvPr>
        </p:nvGraphicFramePr>
        <p:xfrm>
          <a:off x="285720" y="1928802"/>
          <a:ext cx="8497440" cy="4607640"/>
        </p:xfrm>
        <a:graphic>
          <a:graphicData uri="http://schemas.openxmlformats.org/drawingml/2006/table">
            <a:tbl>
              <a:tblPr/>
              <a:tblGrid>
                <a:gridCol w="4392360"/>
                <a:gridCol w="2160720"/>
                <a:gridCol w="1944360"/>
              </a:tblGrid>
              <a:tr h="652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 показателя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2025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2026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</a:tr>
              <a:tr h="1402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Неналоговые доходы,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4888,7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6048,4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124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Расходы бюджета , всего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В том числе: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latin typeface="+mn-lt"/>
                        </a:rPr>
                        <a:t>20102,4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latin typeface="+mn-lt"/>
                        </a:rPr>
                        <a:t>13265,6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85C00"/>
                    </a:solidFill>
                  </a:tcPr>
                </a:tc>
              </a:tr>
              <a:tr h="130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3629,2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4063,4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Рисунок 5"/>
          <p:cNvPicPr/>
          <p:nvPr/>
        </p:nvPicPr>
        <p:blipFill>
          <a:blip r:embed="rId2" cstate="print"/>
          <a:stretch/>
        </p:blipFill>
        <p:spPr>
          <a:xfrm>
            <a:off x="250920" y="156882"/>
            <a:ext cx="2856240" cy="1771920"/>
          </a:xfrm>
          <a:prstGeom prst="rect">
            <a:avLst/>
          </a:prstGeom>
          <a:ln w="9360">
            <a:noFill/>
          </a:ln>
        </p:spPr>
      </p:pic>
      <p:pic>
        <p:nvPicPr>
          <p:cNvPr id="528" name="Скругленный прямоугольник 1"/>
          <p:cNvPicPr/>
          <p:nvPr/>
        </p:nvPicPr>
        <p:blipFill>
          <a:blip r:embed="rId3" cstate="print"/>
          <a:stretch/>
        </p:blipFill>
        <p:spPr>
          <a:xfrm>
            <a:off x="3203640" y="-60602"/>
            <a:ext cx="5938920" cy="2132280"/>
          </a:xfrm>
          <a:prstGeom prst="rect">
            <a:avLst/>
          </a:prstGeom>
          <a:ln w="9360">
            <a:noFill/>
          </a:ln>
        </p:spPr>
      </p:pic>
      <p:sp>
        <p:nvSpPr>
          <p:cNvPr id="529" name="CustomShape 1"/>
          <p:cNvSpPr/>
          <p:nvPr/>
        </p:nvSpPr>
        <p:spPr>
          <a:xfrm>
            <a:off x="3269520" y="395764"/>
            <a:ext cx="5802480" cy="1461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Показатели прогноза социально-экономического развития </a:t>
            </a:r>
            <a:r>
              <a:rPr lang="ru-RU" sz="2000" b="1" spc="-1" dirty="0" err="1" smtClean="0">
                <a:solidFill>
                  <a:srgbClr val="000000"/>
                </a:solidFill>
                <a:latin typeface="Constantia"/>
                <a:ea typeface="DejaVu Sans"/>
              </a:rPr>
              <a:t>Славновского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onstantia"/>
                <a:ea typeface="DejaVu Sans"/>
              </a:rPr>
              <a:t> </a:t>
            </a:r>
            <a:r>
              <a:rPr lang="ru-RU" sz="2000" b="1" strike="noStrike" spc="-1" dirty="0">
                <a:solidFill>
                  <a:srgbClr val="000000"/>
                </a:solidFill>
                <a:latin typeface="Constantia"/>
                <a:ea typeface="DejaVu Sans"/>
              </a:rPr>
              <a:t>сельского поселения</a:t>
            </a: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530" name="Table 2"/>
          <p:cNvGraphicFramePr/>
          <p:nvPr>
            <p:extLst>
              <p:ext uri="{D42A27DB-BD31-4B8C-83A1-F6EECF244321}">
                <p14:modId xmlns:p14="http://schemas.microsoft.com/office/powerpoint/2010/main" val="3107640146"/>
              </p:ext>
            </p:extLst>
          </p:nvPr>
        </p:nvGraphicFramePr>
        <p:xfrm>
          <a:off x="250920" y="1966072"/>
          <a:ext cx="8569440" cy="4426144"/>
        </p:xfrm>
        <a:graphic>
          <a:graphicData uri="http://schemas.openxmlformats.org/drawingml/2006/table">
            <a:tbl>
              <a:tblPr/>
              <a:tblGrid>
                <a:gridCol w="4465080"/>
                <a:gridCol w="1963440"/>
                <a:gridCol w="2140920"/>
              </a:tblGrid>
              <a:tr h="597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672020"/>
                          </a:solidFill>
                          <a:latin typeface="Constantia"/>
                        </a:rPr>
                        <a:t> показателя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2025 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672020"/>
                          </a:solidFill>
                          <a:latin typeface="Times New Roman"/>
                        </a:rPr>
                        <a:t>2026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BFE1EB"/>
                    </a:solidFill>
                  </a:tcPr>
                </a:tc>
              </a:tr>
              <a:tr h="5348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оборона,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165,9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231,9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6162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экономика, тыс. руб.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1456,0</a:t>
                      </a:r>
                      <a:r>
                        <a:rPr lang="ru-RU" sz="1800" b="1" strike="noStrike" spc="-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1360,4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6162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безопасность, тыс.</a:t>
                      </a:r>
                      <a:r>
                        <a:rPr lang="ru-RU" sz="1800" b="1" strike="noStrike" spc="-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trike="noStrike" spc="-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800" b="1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</a:t>
                      </a:r>
                      <a:endParaRPr lang="ru-RU" sz="18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707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хозяйство, тыс. руб.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14458,2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7299,1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  <a:tr h="6554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политика, </a:t>
                      </a: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тыс. руб.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287,8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305,8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A6"/>
                    </a:solidFill>
                  </a:tcPr>
                </a:tc>
              </a:tr>
              <a:tr h="6554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</a:t>
                      </a:r>
                      <a:r>
                        <a:rPr lang="ru-RU" sz="1800" b="1" strike="noStrike" spc="-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800" b="1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97,5</a:t>
                      </a:r>
                      <a:endParaRPr lang="ru-RU" sz="1800" b="1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800" b="1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C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Скругленный прямоугольник 1"/>
          <p:cNvPicPr/>
          <p:nvPr/>
        </p:nvPicPr>
        <p:blipFill>
          <a:blip r:embed="rId2" cstate="print"/>
          <a:stretch/>
        </p:blipFill>
        <p:spPr>
          <a:xfrm>
            <a:off x="168480" y="77760"/>
            <a:ext cx="8771040" cy="901440"/>
          </a:xfrm>
          <a:prstGeom prst="rect">
            <a:avLst/>
          </a:prstGeom>
          <a:ln w="9360">
            <a:noFill/>
          </a:ln>
        </p:spPr>
      </p:pic>
      <p:sp>
        <p:nvSpPr>
          <p:cNvPr id="309" name="CustomShape 1"/>
          <p:cNvSpPr/>
          <p:nvPr/>
        </p:nvSpPr>
        <p:spPr>
          <a:xfrm>
            <a:off x="233640" y="157680"/>
            <a:ext cx="8649000" cy="752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Уважаемые  </a:t>
            </a:r>
            <a:r>
              <a:rPr lang="ru-RU" sz="2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жители</a:t>
            </a:r>
            <a:r>
              <a:rPr lang="ru-RU" sz="3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3000" b="1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</a:t>
            </a:r>
            <a:r>
              <a:rPr lang="ru-RU" sz="3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3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сельского поселения</a:t>
            </a:r>
            <a:endParaRPr lang="ru-RU" sz="3000" b="0" strike="noStrike" spc="-1" dirty="0"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414720" y="980640"/>
            <a:ext cx="8423280" cy="5719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 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"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Бюджет для граждан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"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информационный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сборник, который познакомит население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сельского поселения с основными положениями главного финансового документа муниципального образования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Раздольненского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района Республики Крым – бюджета поселения, а именно проекта бюджета поселения на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2025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2027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годов. 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   В сборнике представлено описание доходов, расходов бюджета и их структуры, приоритетные направления расходования бюджетных средств, объемы бюджетных ассигнований, направляемых на финансирование социально-значимых мероприятий в сфере общегосударственных вопросов, жилищно-коммунального хозяйства, благоустройства, культуры и социальной политики поселения.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ru-RU" sz="1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 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«Бюджет для граждан» нацелен на получение обратной связи от граждан, которым интересны современные проблемы муниципальных финансов. Каждый житель является участником формирования бюджета с одной стороны как налогоплательщик, наполняя доходы бюджета, с другой – он получает часть расходов как потребитель государственных и муниципальных услуг. 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   Надеемся, что представление бюджета 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сельского поселения в понятной для жителей форме позволит нам сообща принимать взвешенные решения по важнейшим вопросам жизни нашего муниципального образования. Совместная работа будет способствовать развитию прозрачности и открытости бюджета и бюджетного процесса для граждан, послужит укреплению доверия и взаимопонимания между нами.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1" name="Table 1"/>
          <p:cNvGraphicFramePr/>
          <p:nvPr>
            <p:extLst>
              <p:ext uri="{D42A27DB-BD31-4B8C-83A1-F6EECF244321}">
                <p14:modId xmlns:p14="http://schemas.microsoft.com/office/powerpoint/2010/main" val="644693936"/>
              </p:ext>
            </p:extLst>
          </p:nvPr>
        </p:nvGraphicFramePr>
        <p:xfrm>
          <a:off x="323640" y="2853000"/>
          <a:ext cx="8678520" cy="2773680"/>
        </p:xfrm>
        <a:graphic>
          <a:graphicData uri="http://schemas.openxmlformats.org/drawingml/2006/table">
            <a:tbl>
              <a:tblPr/>
              <a:tblGrid>
                <a:gridCol w="3133800"/>
                <a:gridCol w="1944000"/>
                <a:gridCol w="1728000"/>
                <a:gridCol w="1872720"/>
              </a:tblGrid>
              <a:tr h="373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2026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2028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nstantia"/>
                        </a:rPr>
                        <a:t>ИТОГО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</a:tr>
              <a:tr h="186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23735D"/>
                          </a:solidFill>
                          <a:latin typeface="Times New Roman"/>
                        </a:rPr>
                        <a:t>Субвенция  бюджетам сельских поселений на осуществление первичного воинского учета на территориях, где отсутствуют военные комиссариаты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231,866</a:t>
                      </a:r>
                      <a:endParaRPr lang="ru-RU" sz="2000" b="1" strike="noStrike" spc="-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257,955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326,802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</a:tr>
            </a:tbl>
          </a:graphicData>
        </a:graphic>
      </p:graphicFrame>
      <p:sp>
        <p:nvSpPr>
          <p:cNvPr id="532" name="CustomShape 2"/>
          <p:cNvSpPr/>
          <p:nvPr/>
        </p:nvSpPr>
        <p:spPr>
          <a:xfrm>
            <a:off x="0" y="548640"/>
            <a:ext cx="9142560" cy="1366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Garamond"/>
                <a:ea typeface="DejaVu Sans"/>
              </a:rPr>
              <a:t>Объем средств в бюджет поселения получаемых из федерального бюджета Российской Федерации</a:t>
            </a:r>
            <a:r>
              <a:t/>
            </a:r>
            <a:br/>
            <a:r>
              <a:rPr lang="ru-RU" sz="2000" b="1" strike="noStrike" spc="-1">
                <a:solidFill>
                  <a:srgbClr val="000000"/>
                </a:solidFill>
                <a:latin typeface="Garamond"/>
                <a:ea typeface="DejaVu Sans"/>
              </a:rPr>
              <a:t>								тыс.руб.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" name="Table 1"/>
          <p:cNvGraphicFramePr/>
          <p:nvPr>
            <p:extLst>
              <p:ext uri="{D42A27DB-BD31-4B8C-83A1-F6EECF244321}">
                <p14:modId xmlns:p14="http://schemas.microsoft.com/office/powerpoint/2010/main" val="2710924899"/>
              </p:ext>
            </p:extLst>
          </p:nvPr>
        </p:nvGraphicFramePr>
        <p:xfrm>
          <a:off x="214282" y="2143116"/>
          <a:ext cx="8678520" cy="3383280"/>
        </p:xfrm>
        <a:graphic>
          <a:graphicData uri="http://schemas.openxmlformats.org/drawingml/2006/table">
            <a:tbl>
              <a:tblPr/>
              <a:tblGrid>
                <a:gridCol w="3133800"/>
                <a:gridCol w="1944000"/>
                <a:gridCol w="1728000"/>
                <a:gridCol w="1872720"/>
              </a:tblGrid>
              <a:tr h="373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2026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2028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nstantia"/>
                        </a:rPr>
                        <a:t>ИТОГО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</a:tr>
              <a:tr h="768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B050"/>
                          </a:solidFill>
                          <a:latin typeface="Times New Roman"/>
                        </a:rPr>
                        <a:t>Дотации бюджетам сельских поселений на выравнивание бюджетной обеспеченности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600,438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493,813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460,403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</a:tr>
              <a:tr h="167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7030A0"/>
                          </a:solidFill>
                          <a:latin typeface="Times New Roman"/>
                        </a:rPr>
                        <a:t>Субвенции бюджетам сельских поселений на выполнение передаваемых полномочий субъектов Российской Федерации (в сфере административной ответственности)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0,807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0,807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0,807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  <p:sp>
        <p:nvSpPr>
          <p:cNvPr id="534" name="CustomShape 2"/>
          <p:cNvSpPr/>
          <p:nvPr/>
        </p:nvSpPr>
        <p:spPr>
          <a:xfrm>
            <a:off x="1440" y="500042"/>
            <a:ext cx="9142560" cy="1202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Объем средств в бюджет поселения получаемых из бюджета Республики Крым</a:t>
            </a:r>
            <a:r>
              <a:t/>
            </a:r>
            <a:br/>
            <a:r>
              <a:rPr lang="ru-RU" sz="20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								тыс.руб.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5" name="Table 1"/>
          <p:cNvGraphicFramePr/>
          <p:nvPr>
            <p:extLst>
              <p:ext uri="{D42A27DB-BD31-4B8C-83A1-F6EECF244321}">
                <p14:modId xmlns:p14="http://schemas.microsoft.com/office/powerpoint/2010/main" val="3293807866"/>
              </p:ext>
            </p:extLst>
          </p:nvPr>
        </p:nvGraphicFramePr>
        <p:xfrm>
          <a:off x="323640" y="2853000"/>
          <a:ext cx="8678520" cy="1758600"/>
        </p:xfrm>
        <a:graphic>
          <a:graphicData uri="http://schemas.openxmlformats.org/drawingml/2006/table">
            <a:tbl>
              <a:tblPr/>
              <a:tblGrid>
                <a:gridCol w="3133800"/>
                <a:gridCol w="1944000"/>
                <a:gridCol w="1728000"/>
                <a:gridCol w="1872720"/>
              </a:tblGrid>
              <a:tr h="44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nstantia"/>
                        </a:rPr>
                        <a:t>Наименование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2026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2027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2028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4E67C8"/>
                    </a:solidFill>
                  </a:tcPr>
                </a:tc>
              </a:tr>
              <a:tr h="334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nstantia"/>
                        </a:rPr>
                        <a:t>ИТОГО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CD5EA"/>
                    </a:solidFill>
                  </a:tcPr>
                </a:tc>
              </a:tr>
              <a:tr h="94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B050"/>
                          </a:solidFill>
                          <a:latin typeface="Times New Roman"/>
                        </a:rPr>
                        <a:t>Дотации бюджетам сельских поселений на выравнивание бюджетной обеспеченности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0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0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B050"/>
                          </a:solidFill>
                          <a:latin typeface="Times New Roman"/>
                        </a:rPr>
                        <a:t>0</a:t>
                      </a:r>
                      <a:endParaRPr lang="ru-RU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7EBF5"/>
                    </a:solidFill>
                  </a:tcPr>
                </a:tc>
              </a:tr>
            </a:tbl>
          </a:graphicData>
        </a:graphic>
      </p:graphicFrame>
      <p:sp>
        <p:nvSpPr>
          <p:cNvPr id="536" name="CustomShape 2"/>
          <p:cNvSpPr/>
          <p:nvPr/>
        </p:nvSpPr>
        <p:spPr>
          <a:xfrm>
            <a:off x="0" y="548640"/>
            <a:ext cx="9142560" cy="108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Объем средств в бюджет поселения получаемых из бюджета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Garamond"/>
                <a:ea typeface="DejaVu Sans"/>
              </a:rPr>
              <a:t>Раздольненского </a:t>
            </a:r>
            <a:r>
              <a:rPr lang="ru-RU" sz="24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района Республики Крым</a:t>
            </a:r>
            <a:r>
              <a:rPr dirty="0"/>
              <a:t/>
            </a:r>
            <a:br>
              <a:rPr dirty="0"/>
            </a:br>
            <a:r>
              <a:rPr lang="ru-RU" sz="20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								</a:t>
            </a:r>
            <a:r>
              <a:rPr lang="ru-RU" sz="2000" b="1" strike="noStrike" spc="-1" dirty="0" err="1">
                <a:solidFill>
                  <a:srgbClr val="000000"/>
                </a:solidFill>
                <a:latin typeface="Garamond"/>
                <a:ea typeface="DejaVu Sans"/>
              </a:rPr>
              <a:t>тыс.руб</a:t>
            </a:r>
            <a:r>
              <a:rPr lang="ru-RU" sz="20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.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ustomShape 1"/>
          <p:cNvSpPr/>
          <p:nvPr/>
        </p:nvSpPr>
        <p:spPr>
          <a:xfrm>
            <a:off x="395640" y="116640"/>
            <a:ext cx="8279640" cy="118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Расходы бюджета муниципального образования </a:t>
            </a:r>
            <a:r>
              <a:rPr lang="ru-RU" sz="1800" b="0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pc="-1" dirty="0">
                <a:solidFill>
                  <a:srgbClr val="000000"/>
                </a:solidFill>
                <a:latin typeface="Times New Roman"/>
                <a:ea typeface="DejaVu Sans"/>
              </a:rPr>
              <a:t>Р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аздольненского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района Республики Крым, формируемые в рамках муниципальных программ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муниципального образования </a:t>
            </a:r>
            <a:r>
              <a:rPr lang="ru-RU" spc="-1" dirty="0" err="1" smtClean="0">
                <a:solidFill>
                  <a:srgbClr val="000000"/>
                </a:solidFill>
                <a:latin typeface="Times New Roman"/>
              </a:rPr>
              <a:t>Славновское</a:t>
            </a:r>
            <a:r>
              <a:rPr lang="ru-RU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непрограммных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расходов муниципального образования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538" name="CustomShape 2"/>
          <p:cNvSpPr/>
          <p:nvPr/>
        </p:nvSpPr>
        <p:spPr>
          <a:xfrm>
            <a:off x="135360" y="2042137"/>
            <a:ext cx="1966680" cy="1543320"/>
          </a:xfrm>
          <a:custGeom>
            <a:avLst/>
            <a:gdLst/>
            <a:ahLst/>
            <a:cxnLst/>
            <a:rect l="l" t="t" r="r" b="b"/>
            <a:pathLst>
              <a:path w="2219809" h="2304247">
                <a:moveTo>
                  <a:pt x="0" y="1152124"/>
                </a:moveTo>
                <a:cubicBezTo>
                  <a:pt x="0" y="515823"/>
                  <a:pt x="496921" y="0"/>
                  <a:pt x="1109905" y="0"/>
                </a:cubicBezTo>
                <a:cubicBezTo>
                  <a:pt x="1722889" y="0"/>
                  <a:pt x="2219810" y="515823"/>
                  <a:pt x="2219810" y="1152124"/>
                </a:cubicBezTo>
                <a:cubicBezTo>
                  <a:pt x="2219810" y="1788425"/>
                  <a:pt x="1722889" y="2304248"/>
                  <a:pt x="1109905" y="2304248"/>
                </a:cubicBezTo>
                <a:cubicBezTo>
                  <a:pt x="496921" y="2304248"/>
                  <a:pt x="0" y="1788425"/>
                  <a:pt x="0" y="115212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309960" tIns="271800" rIns="630000" bIns="2718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13021,905 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539" name="CustomShape 3"/>
          <p:cNvSpPr/>
          <p:nvPr/>
        </p:nvSpPr>
        <p:spPr>
          <a:xfrm>
            <a:off x="1581120" y="2578320"/>
            <a:ext cx="1555920" cy="1245960"/>
          </a:xfrm>
          <a:custGeom>
            <a:avLst/>
            <a:gdLst/>
            <a:ahLst/>
            <a:cxnLst/>
            <a:rect l="l" t="t" r="r" b="b"/>
            <a:pathLst>
              <a:path w="1564890" h="1398771">
                <a:moveTo>
                  <a:pt x="0" y="699386"/>
                </a:moveTo>
                <a:cubicBezTo>
                  <a:pt x="0" y="313126"/>
                  <a:pt x="350313" y="0"/>
                  <a:pt x="782445" y="0"/>
                </a:cubicBezTo>
                <a:cubicBezTo>
                  <a:pt x="1214577" y="0"/>
                  <a:pt x="1564890" y="313126"/>
                  <a:pt x="1564890" y="699386"/>
                </a:cubicBezTo>
                <a:cubicBezTo>
                  <a:pt x="1564890" y="1085646"/>
                  <a:pt x="1214577" y="1398772"/>
                  <a:pt x="782445" y="1398772"/>
                </a:cubicBezTo>
                <a:cubicBezTo>
                  <a:pt x="350313" y="1398772"/>
                  <a:pt x="0" y="1085646"/>
                  <a:pt x="0" y="699386"/>
                </a:cubicBezTo>
                <a:close/>
              </a:path>
            </a:pathLst>
          </a:custGeom>
          <a:solidFill>
            <a:srgbClr val="00B0F0">
              <a:alpha val="50000"/>
            </a:srgb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444240" tIns="164880" rIns="218520" bIns="16488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243,673</a:t>
            </a:r>
          </a:p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540" name="CustomShape 4"/>
          <p:cNvSpPr/>
          <p:nvPr/>
        </p:nvSpPr>
        <p:spPr>
          <a:xfrm>
            <a:off x="1002960" y="5254560"/>
            <a:ext cx="604080" cy="401040"/>
          </a:xfrm>
          <a:prstGeom prst="ellipse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41" name="CustomShape 5"/>
          <p:cNvSpPr/>
          <p:nvPr/>
        </p:nvSpPr>
        <p:spPr>
          <a:xfrm>
            <a:off x="1087200" y="5302080"/>
            <a:ext cx="347760" cy="30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2" name="CustomShape 6"/>
          <p:cNvSpPr/>
          <p:nvPr/>
        </p:nvSpPr>
        <p:spPr>
          <a:xfrm>
            <a:off x="1688400" y="5163480"/>
            <a:ext cx="7055280" cy="5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 расходы бюджета, формируемые в рамках муниципальных </a:t>
            </a:r>
            <a:r>
              <a:rPr lang="ru-RU" sz="1600" spc="-1" dirty="0">
                <a:solidFill>
                  <a:srgbClr val="000000"/>
                </a:solidFill>
                <a:latin typeface="Times New Roman"/>
              </a:rPr>
              <a:t>программ муниципального </a:t>
            </a:r>
            <a:r>
              <a:rPr lang="ru-RU" sz="1600" spc="-1" dirty="0" smtClean="0">
                <a:solidFill>
                  <a:srgbClr val="000000"/>
                </a:solidFill>
                <a:latin typeface="Times New Roman"/>
              </a:rPr>
              <a:t>образования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сельское поселение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543" name="CustomShape 7"/>
          <p:cNvSpPr/>
          <p:nvPr/>
        </p:nvSpPr>
        <p:spPr>
          <a:xfrm>
            <a:off x="975240" y="6093360"/>
            <a:ext cx="604080" cy="401040"/>
          </a:xfrm>
          <a:prstGeom prst="ellipse">
            <a:avLst/>
          </a:prstGeom>
          <a:solidFill>
            <a:srgbClr val="00B0F0"/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44" name="CustomShape 8"/>
          <p:cNvSpPr/>
          <p:nvPr/>
        </p:nvSpPr>
        <p:spPr>
          <a:xfrm>
            <a:off x="1688400" y="6067800"/>
            <a:ext cx="6191280" cy="33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непрограммные расходы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45" name="CustomShape 9"/>
          <p:cNvSpPr/>
          <p:nvPr/>
        </p:nvSpPr>
        <p:spPr>
          <a:xfrm>
            <a:off x="2359800" y="4519080"/>
            <a:ext cx="4862520" cy="33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 и плановый период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2027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2028 </a:t>
            </a: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546" name="CustomShape 10"/>
          <p:cNvSpPr/>
          <p:nvPr/>
        </p:nvSpPr>
        <p:spPr>
          <a:xfrm>
            <a:off x="450720" y="137592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2026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47" name="CustomShape 11"/>
          <p:cNvSpPr/>
          <p:nvPr/>
        </p:nvSpPr>
        <p:spPr>
          <a:xfrm>
            <a:off x="3421800" y="137592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2027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48" name="CustomShape 12"/>
          <p:cNvSpPr/>
          <p:nvPr/>
        </p:nvSpPr>
        <p:spPr>
          <a:xfrm>
            <a:off x="6732360" y="1375920"/>
            <a:ext cx="1620720" cy="5025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/>
          </a:gra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2028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49" name="CustomShape 13"/>
          <p:cNvSpPr/>
          <p:nvPr/>
        </p:nvSpPr>
        <p:spPr>
          <a:xfrm>
            <a:off x="3138480" y="2056320"/>
            <a:ext cx="1966680" cy="1543320"/>
          </a:xfrm>
          <a:custGeom>
            <a:avLst/>
            <a:gdLst/>
            <a:ahLst/>
            <a:cxnLst/>
            <a:rect l="l" t="t" r="r" b="b"/>
            <a:pathLst>
              <a:path w="2219809" h="2304247">
                <a:moveTo>
                  <a:pt x="0" y="1152124"/>
                </a:moveTo>
                <a:cubicBezTo>
                  <a:pt x="0" y="515823"/>
                  <a:pt x="496921" y="0"/>
                  <a:pt x="1109905" y="0"/>
                </a:cubicBezTo>
                <a:cubicBezTo>
                  <a:pt x="1722889" y="0"/>
                  <a:pt x="2219810" y="515823"/>
                  <a:pt x="2219810" y="1152124"/>
                </a:cubicBezTo>
                <a:cubicBezTo>
                  <a:pt x="2219810" y="1788425"/>
                  <a:pt x="1722889" y="2304248"/>
                  <a:pt x="1109905" y="2304248"/>
                </a:cubicBezTo>
                <a:cubicBezTo>
                  <a:pt x="496921" y="2304248"/>
                  <a:pt x="0" y="1788425"/>
                  <a:pt x="0" y="115212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309960" tIns="271800" rIns="630000" bIns="2718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11803,279</a:t>
            </a:r>
            <a:endParaRPr lang="ru-RU" sz="14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550" name="CustomShape 14"/>
          <p:cNvSpPr/>
          <p:nvPr/>
        </p:nvSpPr>
        <p:spPr>
          <a:xfrm>
            <a:off x="4557600" y="2542320"/>
            <a:ext cx="1555920" cy="1245960"/>
          </a:xfrm>
          <a:custGeom>
            <a:avLst/>
            <a:gdLst/>
            <a:ahLst/>
            <a:cxnLst/>
            <a:rect l="l" t="t" r="r" b="b"/>
            <a:pathLst>
              <a:path w="1564890" h="1398771">
                <a:moveTo>
                  <a:pt x="0" y="699386"/>
                </a:moveTo>
                <a:cubicBezTo>
                  <a:pt x="0" y="313126"/>
                  <a:pt x="350313" y="0"/>
                  <a:pt x="782445" y="0"/>
                </a:cubicBezTo>
                <a:cubicBezTo>
                  <a:pt x="1214577" y="0"/>
                  <a:pt x="1564890" y="313126"/>
                  <a:pt x="1564890" y="699386"/>
                </a:cubicBezTo>
                <a:cubicBezTo>
                  <a:pt x="1564890" y="1085646"/>
                  <a:pt x="1214577" y="1398772"/>
                  <a:pt x="782445" y="1398772"/>
                </a:cubicBezTo>
                <a:cubicBezTo>
                  <a:pt x="350313" y="1398772"/>
                  <a:pt x="0" y="1085646"/>
                  <a:pt x="0" y="699386"/>
                </a:cubicBezTo>
                <a:close/>
              </a:path>
            </a:pathLst>
          </a:custGeom>
          <a:solidFill>
            <a:srgbClr val="00B0F0">
              <a:alpha val="50000"/>
            </a:srgb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444240" tIns="164880" rIns="218520" bIns="16488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266,062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551" name="CustomShape 15"/>
          <p:cNvSpPr/>
          <p:nvPr/>
        </p:nvSpPr>
        <p:spPr>
          <a:xfrm>
            <a:off x="6114960" y="2056320"/>
            <a:ext cx="1966680" cy="1543320"/>
          </a:xfrm>
          <a:custGeom>
            <a:avLst/>
            <a:gdLst/>
            <a:ahLst/>
            <a:cxnLst/>
            <a:rect l="l" t="t" r="r" b="b"/>
            <a:pathLst>
              <a:path w="2219809" h="2304247">
                <a:moveTo>
                  <a:pt x="0" y="1152124"/>
                </a:moveTo>
                <a:cubicBezTo>
                  <a:pt x="0" y="515823"/>
                  <a:pt x="496921" y="0"/>
                  <a:pt x="1109905" y="0"/>
                </a:cubicBezTo>
                <a:cubicBezTo>
                  <a:pt x="1722889" y="0"/>
                  <a:pt x="2219810" y="515823"/>
                  <a:pt x="2219810" y="1152124"/>
                </a:cubicBezTo>
                <a:cubicBezTo>
                  <a:pt x="2219810" y="1788425"/>
                  <a:pt x="1722889" y="2304248"/>
                  <a:pt x="1109905" y="2304248"/>
                </a:cubicBezTo>
                <a:cubicBezTo>
                  <a:pt x="496921" y="2304248"/>
                  <a:pt x="0" y="1788425"/>
                  <a:pt x="0" y="115212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309960" tIns="271800" rIns="630000" bIns="2718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11885,233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552" name="CustomShape 16"/>
          <p:cNvSpPr/>
          <p:nvPr/>
        </p:nvSpPr>
        <p:spPr>
          <a:xfrm>
            <a:off x="7560720" y="2578320"/>
            <a:ext cx="1555920" cy="1245960"/>
          </a:xfrm>
          <a:custGeom>
            <a:avLst/>
            <a:gdLst/>
            <a:ahLst/>
            <a:cxnLst/>
            <a:rect l="l" t="t" r="r" b="b"/>
            <a:pathLst>
              <a:path w="1564890" h="1398771">
                <a:moveTo>
                  <a:pt x="0" y="699386"/>
                </a:moveTo>
                <a:cubicBezTo>
                  <a:pt x="0" y="313126"/>
                  <a:pt x="350313" y="0"/>
                  <a:pt x="782445" y="0"/>
                </a:cubicBezTo>
                <a:cubicBezTo>
                  <a:pt x="1214577" y="0"/>
                  <a:pt x="1564890" y="313126"/>
                  <a:pt x="1564890" y="699386"/>
                </a:cubicBezTo>
                <a:cubicBezTo>
                  <a:pt x="1564890" y="1085646"/>
                  <a:pt x="1214577" y="1398772"/>
                  <a:pt x="782445" y="1398772"/>
                </a:cubicBezTo>
                <a:cubicBezTo>
                  <a:pt x="350313" y="1398772"/>
                  <a:pt x="0" y="1085646"/>
                  <a:pt x="0" y="699386"/>
                </a:cubicBezTo>
                <a:close/>
              </a:path>
            </a:pathLst>
          </a:custGeom>
          <a:solidFill>
            <a:srgbClr val="00B0F0">
              <a:alpha val="50000"/>
            </a:srgb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444240" tIns="164880" rIns="218520" bIns="16488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335,225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тыс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рублей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91439" y="3244334"/>
            <a:ext cx="242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CustomShape 1"/>
          <p:cNvSpPr/>
          <p:nvPr/>
        </p:nvSpPr>
        <p:spPr>
          <a:xfrm>
            <a:off x="179640" y="620640"/>
            <a:ext cx="8855640" cy="57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</a:pPr>
            <a:r>
              <a:rPr lang="ru-RU" sz="18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«Бюджет для граждан» </a:t>
            </a: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Подготовлен </a:t>
            </a:r>
            <a:r>
              <a:rPr lang="ru-RU" b="1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администрацией </a:t>
            </a:r>
            <a:r>
              <a:rPr lang="ru-RU" sz="1800" b="1" strike="noStrike" spc="-1" dirty="0" err="1" smtClean="0">
                <a:solidFill>
                  <a:srgbClr val="073C65"/>
                </a:solidFill>
                <a:latin typeface="Times New Roman"/>
                <a:ea typeface="DejaVu Sans"/>
              </a:rPr>
              <a:t>Славновского</a:t>
            </a:r>
            <a:r>
              <a:rPr lang="ru-RU" sz="18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 сельского поселения Раздольненского </a:t>
            </a:r>
            <a:r>
              <a:rPr lang="ru-RU" sz="18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района Республики </a:t>
            </a:r>
            <a:r>
              <a:rPr lang="ru-RU" sz="18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Крым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554" name="CustomShape 2"/>
          <p:cNvSpPr/>
          <p:nvPr/>
        </p:nvSpPr>
        <p:spPr>
          <a:xfrm>
            <a:off x="189360" y="4002480"/>
            <a:ext cx="8566200" cy="14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901"/>
              </a:spcBef>
            </a:pPr>
            <a:r>
              <a:rPr lang="ru-RU" sz="18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Информация для контактов</a:t>
            </a: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Адрес: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с. Славное,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ул. </a:t>
            </a:r>
            <a:r>
              <a:rPr lang="ru-RU" sz="14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Ленина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, 12, Раздольненский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район, Республика Крым ,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296230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    тел. /факс (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36553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) 93-419          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e-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mail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en-US" sz="1400" b="0" strike="noStrike" spc="-1" smtClean="0">
                <a:solidFill>
                  <a:srgbClr val="000000"/>
                </a:solidFill>
                <a:latin typeface="Times New Roman"/>
                <a:ea typeface="DejaVu Sans"/>
              </a:rPr>
              <a:t>ss</a:t>
            </a:r>
            <a:r>
              <a:rPr lang="ru-RU" sz="1400" b="0" strike="noStrike" spc="-1" smtClean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en-US" sz="1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slavnoe@mail.ru</a:t>
            </a:r>
            <a:r>
              <a:rPr dirty="0"/>
              <a:t/>
            </a:r>
            <a:br>
              <a:rPr dirty="0"/>
            </a:b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1259640" y="188640"/>
            <a:ext cx="6627600" cy="70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Структура бюджета поселения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312" name="CustomShape 2"/>
          <p:cNvSpPr/>
          <p:nvPr/>
        </p:nvSpPr>
        <p:spPr>
          <a:xfrm>
            <a:off x="827640" y="1895400"/>
            <a:ext cx="2800440" cy="1078560"/>
          </a:xfrm>
          <a:prstGeom prst="ellipse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Доходная часть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(откуда деньги)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313" name="CustomShape 3"/>
          <p:cNvSpPr/>
          <p:nvPr/>
        </p:nvSpPr>
        <p:spPr>
          <a:xfrm>
            <a:off x="4860000" y="1917000"/>
            <a:ext cx="3166920" cy="1078560"/>
          </a:xfrm>
          <a:prstGeom prst="ellipse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Расходная часть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(на какие цели будут расходоваться)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314" name="CustomShape 4"/>
          <p:cNvSpPr/>
          <p:nvPr/>
        </p:nvSpPr>
        <p:spPr>
          <a:xfrm>
            <a:off x="1007640" y="3666240"/>
            <a:ext cx="2440440" cy="86256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Статьи дохода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(источники поступления средств)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15" name="CustomShape 5"/>
          <p:cNvSpPr/>
          <p:nvPr/>
        </p:nvSpPr>
        <p:spPr>
          <a:xfrm>
            <a:off x="611640" y="5013360"/>
            <a:ext cx="1294560" cy="64656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Налоговые доходы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16" name="CustomShape 6"/>
          <p:cNvSpPr/>
          <p:nvPr/>
        </p:nvSpPr>
        <p:spPr>
          <a:xfrm>
            <a:off x="2377440" y="5013360"/>
            <a:ext cx="1294560" cy="64656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Неналоговые доходы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17" name="CustomShape 7"/>
          <p:cNvSpPr/>
          <p:nvPr/>
        </p:nvSpPr>
        <p:spPr>
          <a:xfrm>
            <a:off x="1472400" y="5934960"/>
            <a:ext cx="1510560" cy="64656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Безвозмездные поступления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18" name="CustomShape 8"/>
          <p:cNvSpPr/>
          <p:nvPr/>
        </p:nvSpPr>
        <p:spPr>
          <a:xfrm>
            <a:off x="5223240" y="3625920"/>
            <a:ext cx="2440440" cy="86256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Статьи расхода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(на что средства тратятся)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19" name="CustomShape 9"/>
          <p:cNvSpPr/>
          <p:nvPr/>
        </p:nvSpPr>
        <p:spPr>
          <a:xfrm>
            <a:off x="4068000" y="5004360"/>
            <a:ext cx="1865160" cy="70344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Общегосударствен- ные вопросы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20" name="CustomShape 10"/>
          <p:cNvSpPr/>
          <p:nvPr/>
        </p:nvSpPr>
        <p:spPr>
          <a:xfrm>
            <a:off x="7380360" y="5013360"/>
            <a:ext cx="1582560" cy="69444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Жилищно-коммунальное хозяйство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21" name="CustomShape 11"/>
          <p:cNvSpPr/>
          <p:nvPr/>
        </p:nvSpPr>
        <p:spPr>
          <a:xfrm>
            <a:off x="5009040" y="5946480"/>
            <a:ext cx="1579320" cy="72072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Trebuchet MS"/>
                <a:ea typeface="DejaVu Sans"/>
              </a:rPr>
              <a:t>Национальная оборона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22" name="CustomShape 12"/>
          <p:cNvSpPr/>
          <p:nvPr/>
        </p:nvSpPr>
        <p:spPr>
          <a:xfrm>
            <a:off x="6994080" y="5931360"/>
            <a:ext cx="1511280" cy="703440"/>
          </a:xfrm>
          <a:prstGeom prst="flowChart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Trebuchet MS"/>
                <a:ea typeface="DejaVu Sans"/>
              </a:rPr>
              <a:t>Национальная экономика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23" name="CustomShape 13"/>
          <p:cNvSpPr/>
          <p:nvPr/>
        </p:nvSpPr>
        <p:spPr>
          <a:xfrm>
            <a:off x="2695320" y="1071720"/>
            <a:ext cx="3242160" cy="574560"/>
          </a:xfrm>
          <a:prstGeom prst="flowChartAlternateProcess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Бюджет поселения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24" name="CustomShape 14"/>
          <p:cNvSpPr/>
          <p:nvPr/>
        </p:nvSpPr>
        <p:spPr>
          <a:xfrm>
            <a:off x="6328440" y="944640"/>
            <a:ext cx="2842200" cy="790560"/>
          </a:xfrm>
          <a:prstGeom prst="ellipse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Сбережения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(если положительное</a:t>
            </a:r>
            <a:endParaRPr lang="ru-RU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сальдо)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325" name="CustomShape 15"/>
          <p:cNvSpPr/>
          <p:nvPr/>
        </p:nvSpPr>
        <p:spPr>
          <a:xfrm flipH="1">
            <a:off x="2983320" y="1647720"/>
            <a:ext cx="1330920" cy="267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6" name="CustomShape 16"/>
          <p:cNvSpPr/>
          <p:nvPr/>
        </p:nvSpPr>
        <p:spPr>
          <a:xfrm>
            <a:off x="4317120" y="1647720"/>
            <a:ext cx="1481040" cy="267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7" name="CustomShape 17"/>
          <p:cNvSpPr/>
          <p:nvPr/>
        </p:nvSpPr>
        <p:spPr>
          <a:xfrm flipH="1">
            <a:off x="1258200" y="4530240"/>
            <a:ext cx="967320" cy="481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8" name="CustomShape 18"/>
          <p:cNvSpPr/>
          <p:nvPr/>
        </p:nvSpPr>
        <p:spPr>
          <a:xfrm>
            <a:off x="2228400" y="4530240"/>
            <a:ext cx="795600" cy="481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9" name="CustomShape 19"/>
          <p:cNvSpPr/>
          <p:nvPr/>
        </p:nvSpPr>
        <p:spPr>
          <a:xfrm>
            <a:off x="2228400" y="4530240"/>
            <a:ext cx="360" cy="1403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0" name="CustomShape 20"/>
          <p:cNvSpPr/>
          <p:nvPr/>
        </p:nvSpPr>
        <p:spPr>
          <a:xfrm flipH="1">
            <a:off x="4999680" y="4489920"/>
            <a:ext cx="1441440" cy="51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1" name="CustomShape 21"/>
          <p:cNvSpPr/>
          <p:nvPr/>
        </p:nvSpPr>
        <p:spPr>
          <a:xfrm>
            <a:off x="6444360" y="4489920"/>
            <a:ext cx="1726920" cy="522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CustomShape 22"/>
          <p:cNvSpPr/>
          <p:nvPr/>
        </p:nvSpPr>
        <p:spPr>
          <a:xfrm flipH="1">
            <a:off x="5937120" y="4489920"/>
            <a:ext cx="504000" cy="1440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3" name="CustomShape 23"/>
          <p:cNvSpPr/>
          <p:nvPr/>
        </p:nvSpPr>
        <p:spPr>
          <a:xfrm>
            <a:off x="6444360" y="4489920"/>
            <a:ext cx="934560" cy="1440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4" name="CustomShape 24"/>
          <p:cNvSpPr/>
          <p:nvPr/>
        </p:nvSpPr>
        <p:spPr>
          <a:xfrm>
            <a:off x="5938560" y="1359720"/>
            <a:ext cx="3880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5" name="Line 25"/>
          <p:cNvSpPr/>
          <p:nvPr/>
        </p:nvSpPr>
        <p:spPr>
          <a:xfrm>
            <a:off x="2228400" y="2975400"/>
            <a:ext cx="360" cy="69084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6" name="Line 26"/>
          <p:cNvSpPr/>
          <p:nvPr/>
        </p:nvSpPr>
        <p:spPr>
          <a:xfrm>
            <a:off x="6444000" y="2996640"/>
            <a:ext cx="360" cy="62892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ustomShape 1"/>
          <p:cNvSpPr/>
          <p:nvPr/>
        </p:nvSpPr>
        <p:spPr>
          <a:xfrm>
            <a:off x="500040" y="332640"/>
            <a:ext cx="8213760" cy="107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8" name="CustomShape 2"/>
          <p:cNvSpPr/>
          <p:nvPr/>
        </p:nvSpPr>
        <p:spPr>
          <a:xfrm>
            <a:off x="755640" y="2284920"/>
            <a:ext cx="2216160" cy="855720"/>
          </a:xfrm>
          <a:prstGeom prst="rect">
            <a:avLst/>
          </a:prstGeom>
          <a:solidFill>
            <a:srgbClr val="4E67C8"/>
          </a:solidFill>
          <a:ln w="15840">
            <a:solidFill>
              <a:srgbClr val="1E2E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720"/>
              </a:spcBef>
              <a:spcAft>
                <a:spcPts val="300"/>
              </a:spcAft>
            </a:pPr>
            <a:r>
              <a:rPr lang="ru-RU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500040" y="3214800"/>
            <a:ext cx="8213760" cy="342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0" name="CustomShape 4"/>
          <p:cNvSpPr/>
          <p:nvPr/>
        </p:nvSpPr>
        <p:spPr>
          <a:xfrm>
            <a:off x="6084000" y="3214800"/>
            <a:ext cx="2629800" cy="3381120"/>
          </a:xfrm>
          <a:prstGeom prst="rect">
            <a:avLst/>
          </a:prstGeom>
          <a:gradFill>
            <a:gsLst>
              <a:gs pos="0">
                <a:srgbClr val="C0E9DA"/>
              </a:gs>
              <a:gs pos="100000">
                <a:srgbClr val="8CCFB9"/>
              </a:gs>
            </a:gsLst>
            <a:lin ang="5400000"/>
          </a:gradFill>
          <a:ln w="9360">
            <a:solidFill>
              <a:srgbClr val="5DCE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228600" indent="-181440"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Основные</a:t>
            </a:r>
            <a:endParaRPr lang="ru-RU" sz="1400" b="0" strike="noStrike" spc="-1" dirty="0">
              <a:latin typeface="Arial"/>
            </a:endParaRPr>
          </a:p>
          <a:p>
            <a:pPr marL="228600" indent="-181440"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направления</a:t>
            </a:r>
            <a:endParaRPr lang="ru-RU" sz="1400" b="0" strike="noStrike" spc="-1" dirty="0">
              <a:latin typeface="Arial"/>
            </a:endParaRPr>
          </a:p>
          <a:p>
            <a:pPr marL="228600" indent="-181440"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бюджетной и</a:t>
            </a:r>
            <a:endParaRPr lang="ru-RU" sz="1400" b="0" strike="noStrike" spc="-1" dirty="0">
              <a:latin typeface="Arial"/>
            </a:endParaRPr>
          </a:p>
          <a:p>
            <a:pPr marL="228600" indent="-181440"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налоговой</a:t>
            </a:r>
            <a:endParaRPr lang="ru-RU" sz="1400" b="0" strike="noStrike" spc="-1" dirty="0">
              <a:latin typeface="Arial"/>
            </a:endParaRPr>
          </a:p>
          <a:p>
            <a:pPr marL="228600" indent="-181440"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политики администрации </a:t>
            </a:r>
            <a:r>
              <a:rPr lang="ru-RU" sz="1400" b="1" strike="noStrike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Славновского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сельского поселения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41" name="CustomShape 5"/>
          <p:cNvSpPr/>
          <p:nvPr/>
        </p:nvSpPr>
        <p:spPr>
          <a:xfrm>
            <a:off x="500040" y="404640"/>
            <a:ext cx="8213760" cy="1294560"/>
          </a:xfrm>
          <a:prstGeom prst="roundRect">
            <a:avLst>
              <a:gd name="adj" fmla="val 16667"/>
            </a:avLst>
          </a:prstGeom>
          <a:ln>
            <a:solidFill>
              <a:srgbClr val="BE4B48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Основа формирования  бюджета муниципального образования 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Славновское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сельское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поселение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Раздольненского </a:t>
            </a:r>
            <a:r>
              <a:rPr lang="ru-RU" sz="2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района Республики Крым: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342" name="CustomShape 6"/>
          <p:cNvSpPr/>
          <p:nvPr/>
        </p:nvSpPr>
        <p:spPr>
          <a:xfrm>
            <a:off x="3492000" y="2326320"/>
            <a:ext cx="2157480" cy="855720"/>
          </a:xfrm>
          <a:prstGeom prst="roundRect">
            <a:avLst>
              <a:gd name="adj" fmla="val 16667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2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343" name="CustomShape 7"/>
          <p:cNvSpPr/>
          <p:nvPr/>
        </p:nvSpPr>
        <p:spPr>
          <a:xfrm>
            <a:off x="3348000" y="3250440"/>
            <a:ext cx="2604240" cy="3345480"/>
          </a:xfrm>
          <a:prstGeom prst="roundRect">
            <a:avLst>
              <a:gd name="adj" fmla="val 16667"/>
            </a:avLst>
          </a:prstGeom>
          <a:ln>
            <a:solidFill>
              <a:srgbClr val="7D5FA0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Прогноз социально-экономического развития муниципального образования </a:t>
            </a:r>
            <a:r>
              <a:rPr lang="ru-RU" sz="1400" b="1" strike="noStrike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Славновское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сельское поселение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Раздольненского </a:t>
            </a: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района Республики Крым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44" name="CustomShape 8"/>
          <p:cNvSpPr/>
          <p:nvPr/>
        </p:nvSpPr>
        <p:spPr>
          <a:xfrm>
            <a:off x="571320" y="3214800"/>
            <a:ext cx="1927440" cy="2641680"/>
          </a:xfrm>
          <a:prstGeom prst="roundRect">
            <a:avLst>
              <a:gd name="adj" fmla="val 16667"/>
            </a:avLst>
          </a:prstGeom>
          <a:ln>
            <a:solidFill>
              <a:srgbClr val="7D5FA0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Бюджетном послании президента Российской федерации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45" name="CustomShape 9"/>
          <p:cNvSpPr/>
          <p:nvPr/>
        </p:nvSpPr>
        <p:spPr>
          <a:xfrm>
            <a:off x="6287400" y="2309760"/>
            <a:ext cx="2142720" cy="855720"/>
          </a:xfrm>
          <a:prstGeom prst="roundRect">
            <a:avLst>
              <a:gd name="adj" fmla="val 16667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3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346" name="CustomShape 10"/>
          <p:cNvSpPr/>
          <p:nvPr/>
        </p:nvSpPr>
        <p:spPr>
          <a:xfrm>
            <a:off x="500040" y="3250440"/>
            <a:ext cx="2702520" cy="3345480"/>
          </a:xfrm>
          <a:prstGeom prst="roundRect">
            <a:avLst>
              <a:gd name="adj" fmla="val 16667"/>
            </a:avLst>
          </a:prstGeom>
          <a:ln>
            <a:solidFill>
              <a:srgbClr val="7D5FA0"/>
            </a:solidFill>
            <a:round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Муниципальные программы </a:t>
            </a:r>
            <a:r>
              <a:rPr lang="ru-RU" sz="1400" b="1" strike="noStrike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Славновского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сельского </a:t>
            </a:r>
            <a:r>
              <a:rPr lang="ru-RU" sz="14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поселения</a:t>
            </a: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2"/>
          <p:cNvPicPr/>
          <p:nvPr/>
        </p:nvPicPr>
        <p:blipFill>
          <a:blip r:embed="rId2" cstate="print"/>
          <a:stretch/>
        </p:blipFill>
        <p:spPr>
          <a:xfrm>
            <a:off x="791640" y="1188720"/>
            <a:ext cx="3670920" cy="3459960"/>
          </a:xfrm>
          <a:prstGeom prst="rect">
            <a:avLst/>
          </a:prstGeom>
          <a:ln>
            <a:noFill/>
          </a:ln>
        </p:spPr>
      </p:pic>
      <p:sp>
        <p:nvSpPr>
          <p:cNvPr id="348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Сбалансированность бюджета по доходам и расходам - основополагающее требование, предъявляемое к органам исполнительной власти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4406040" y="1860480"/>
            <a:ext cx="367092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Бездефицитный бюджет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РАСХОДЫ=ДОХОДЫ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4448880" y="3207600"/>
            <a:ext cx="3552120" cy="146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Профицит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ДОХОДЫ &gt;РАСХОДЫ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(можно накапливать резервы, погашать имеющиеся долги)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351" name="CustomShape 4"/>
          <p:cNvSpPr/>
          <p:nvPr/>
        </p:nvSpPr>
        <p:spPr>
          <a:xfrm>
            <a:off x="138240" y="2853000"/>
            <a:ext cx="11505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2" name="CustomShape 5"/>
          <p:cNvSpPr/>
          <p:nvPr/>
        </p:nvSpPr>
        <p:spPr>
          <a:xfrm>
            <a:off x="179640" y="4250520"/>
            <a:ext cx="134568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3" name="CustomShape 6"/>
          <p:cNvSpPr/>
          <p:nvPr/>
        </p:nvSpPr>
        <p:spPr>
          <a:xfrm>
            <a:off x="2789640" y="2838240"/>
            <a:ext cx="12225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Расходы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4" name="CustomShape 7"/>
          <p:cNvSpPr/>
          <p:nvPr/>
        </p:nvSpPr>
        <p:spPr>
          <a:xfrm>
            <a:off x="2915640" y="4250520"/>
            <a:ext cx="14385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Расходы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355" name="Picture 3"/>
          <p:cNvPicPr/>
          <p:nvPr/>
        </p:nvPicPr>
        <p:blipFill>
          <a:blip r:embed="rId3" cstate="print"/>
          <a:stretch/>
        </p:blipFill>
        <p:spPr>
          <a:xfrm>
            <a:off x="853200" y="4650120"/>
            <a:ext cx="2291400" cy="1839240"/>
          </a:xfrm>
          <a:prstGeom prst="rect">
            <a:avLst/>
          </a:prstGeom>
          <a:ln>
            <a:noFill/>
          </a:ln>
        </p:spPr>
      </p:pic>
      <p:sp>
        <p:nvSpPr>
          <p:cNvPr id="356" name="CustomShape 8"/>
          <p:cNvSpPr/>
          <p:nvPr/>
        </p:nvSpPr>
        <p:spPr>
          <a:xfrm>
            <a:off x="4464000" y="4842720"/>
            <a:ext cx="4678560" cy="173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Дефицит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РАСХОДЫ&gt; ДОХОДЫ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(необходимы источники покрытия дефицита, можно, например, использовать остатки средств или привлечь средства в долг)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7" name="CustomShape 9"/>
          <p:cNvSpPr/>
          <p:nvPr/>
        </p:nvSpPr>
        <p:spPr>
          <a:xfrm>
            <a:off x="138240" y="5870520"/>
            <a:ext cx="123300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8" name="CustomShape 10"/>
          <p:cNvSpPr/>
          <p:nvPr/>
        </p:nvSpPr>
        <p:spPr>
          <a:xfrm>
            <a:off x="2915640" y="5878080"/>
            <a:ext cx="12373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Расходы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822240" y="332640"/>
            <a:ext cx="7497720" cy="63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ru-RU" sz="32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Из чего складываются доходы бюджета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360" name="CustomShape 2"/>
          <p:cNvSpPr/>
          <p:nvPr/>
        </p:nvSpPr>
        <p:spPr>
          <a:xfrm>
            <a:off x="539640" y="1196640"/>
            <a:ext cx="2590920" cy="93456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НАЛОГОВЫЕ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61" name="CustomShape 3"/>
          <p:cNvSpPr/>
          <p:nvPr/>
        </p:nvSpPr>
        <p:spPr>
          <a:xfrm>
            <a:off x="3564000" y="1223640"/>
            <a:ext cx="2404080" cy="93456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НЕНАЛОГОВЫЕ ДОХОДЫ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62" name="CustomShape 4"/>
          <p:cNvSpPr/>
          <p:nvPr/>
        </p:nvSpPr>
        <p:spPr>
          <a:xfrm>
            <a:off x="6372360" y="1210680"/>
            <a:ext cx="2590920" cy="92088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БЕЗВОЗМЕЗДНЫЕ ПОСТУПЛЕНИЯ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63" name="CustomShape 5"/>
          <p:cNvSpPr/>
          <p:nvPr/>
        </p:nvSpPr>
        <p:spPr>
          <a:xfrm>
            <a:off x="1492200" y="2250360"/>
            <a:ext cx="646560" cy="9345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75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4" name="CustomShape 6"/>
          <p:cNvSpPr/>
          <p:nvPr/>
        </p:nvSpPr>
        <p:spPr>
          <a:xfrm>
            <a:off x="4442400" y="2257920"/>
            <a:ext cx="646560" cy="9345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75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5" name="CustomShape 7"/>
          <p:cNvSpPr/>
          <p:nvPr/>
        </p:nvSpPr>
        <p:spPr>
          <a:xfrm>
            <a:off x="7394400" y="2222640"/>
            <a:ext cx="646560" cy="93456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75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6" name="CustomShape 8"/>
          <p:cNvSpPr/>
          <p:nvPr/>
        </p:nvSpPr>
        <p:spPr>
          <a:xfrm>
            <a:off x="755640" y="3429000"/>
            <a:ext cx="2014920" cy="32389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Trebuchet MS"/>
                <a:ea typeface="DejaVu Sans"/>
              </a:rPr>
              <a:t>Поступления от уплаты налогов, установленных Налоговым кодексом РФ (налог на прибыль организаций, налог на доходы физических лиц, налог на имущество организаций и др.)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  <p:sp>
        <p:nvSpPr>
          <p:cNvPr id="367" name="CustomShape 9"/>
          <p:cNvSpPr/>
          <p:nvPr/>
        </p:nvSpPr>
        <p:spPr>
          <a:xfrm>
            <a:off x="6660360" y="3429000"/>
            <a:ext cx="2086920" cy="32389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Trebuchet MS"/>
                <a:ea typeface="DejaVu Sans"/>
              </a:rPr>
              <a:t>Поступления от других бюджетов бюджетной системы, граждан и организаций (межбюджетные трансферты в виде дотаций, субвенций, </a:t>
            </a:r>
            <a:r>
              <a:rPr lang="ru-RU" sz="1400" b="0" i="1" strike="noStrike" spc="-1">
                <a:solidFill>
                  <a:srgbClr val="002060"/>
                </a:solidFill>
                <a:latin typeface="Trebuchet MS"/>
                <a:ea typeface="DejaVu Sans"/>
              </a:rPr>
              <a:t>субсидий</a:t>
            </a:r>
            <a:r>
              <a:rPr lang="ru-RU" sz="1400" b="0" strike="noStrike" spc="-1">
                <a:solidFill>
                  <a:srgbClr val="002060"/>
                </a:solidFill>
                <a:latin typeface="Trebuchet MS"/>
                <a:ea typeface="DejaVu Sans"/>
              </a:rPr>
              <a:t>, поступления от юридических и физических лиц, кроме налоговых и неналоговых доходов)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68" name="CustomShape 10"/>
          <p:cNvSpPr/>
          <p:nvPr/>
        </p:nvSpPr>
        <p:spPr>
          <a:xfrm>
            <a:off x="3780000" y="3429000"/>
            <a:ext cx="2086920" cy="32389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Trebuchet MS"/>
                <a:ea typeface="DejaVu Sans"/>
              </a:rPr>
              <a:t>Поступления от уплаты пошлин и сборов, установленных  законодательством РФ (доходы от использования государственного имущества, штрафы за нарушение законодательства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Trebuchet MS"/>
                <a:ea typeface="DejaVu Sans"/>
              </a:rPr>
              <a:t>и др.)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Скругленный прямоугольник 3"/>
          <p:cNvPicPr/>
          <p:nvPr/>
        </p:nvPicPr>
        <p:blipFill>
          <a:blip r:embed="rId2" cstate="print"/>
          <a:stretch/>
        </p:blipFill>
        <p:spPr>
          <a:xfrm>
            <a:off x="202320" y="0"/>
            <a:ext cx="8687880" cy="1060560"/>
          </a:xfrm>
          <a:prstGeom prst="rect">
            <a:avLst/>
          </a:prstGeom>
          <a:ln w="9360">
            <a:noFill/>
          </a:ln>
        </p:spPr>
      </p:pic>
      <p:sp>
        <p:nvSpPr>
          <p:cNvPr id="370" name="CustomShape 1"/>
          <p:cNvSpPr/>
          <p:nvPr/>
        </p:nvSpPr>
        <p:spPr>
          <a:xfrm>
            <a:off x="298800" y="260280"/>
            <a:ext cx="8346240" cy="615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1" name="Line 2"/>
          <p:cNvSpPr/>
          <p:nvPr/>
        </p:nvSpPr>
        <p:spPr>
          <a:xfrm>
            <a:off x="0" y="714240"/>
            <a:ext cx="7715160" cy="36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2" name="CustomShape 3"/>
          <p:cNvSpPr/>
          <p:nvPr/>
        </p:nvSpPr>
        <p:spPr>
          <a:xfrm>
            <a:off x="-5400" y="957240"/>
            <a:ext cx="8877600" cy="1390320"/>
          </a:xfrm>
          <a:prstGeom prst="homePlate">
            <a:avLst>
              <a:gd name="adj" fmla="val 13938"/>
            </a:avLst>
          </a:prstGeom>
          <a:gradFill>
            <a:gsLst>
              <a:gs pos="0">
                <a:schemeClr val="accent3">
                  <a:lumMod val="60000"/>
                  <a:lumOff val="40000"/>
                  <a:alpha val="8000"/>
                </a:schemeClr>
              </a:gs>
              <a:gs pos="100000">
                <a:schemeClr val="bg1">
                  <a:alpha val="15000"/>
                </a:schemeClr>
              </a:gs>
            </a:gsLst>
            <a:lin ang="0"/>
          </a:gradFill>
          <a:ln>
            <a:noFill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/>
        </p:style>
      </p:sp>
      <p:sp>
        <p:nvSpPr>
          <p:cNvPr id="373" name="CustomShape 4"/>
          <p:cNvSpPr/>
          <p:nvPr/>
        </p:nvSpPr>
        <p:spPr>
          <a:xfrm>
            <a:off x="208800" y="209520"/>
            <a:ext cx="8631360" cy="503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ОСНОВНЫЕ УСЛОВИЯ ФОРМИРОВАНИЯ БЮДЖЕТА НА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2026-2028 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ГОДЫ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374" name="Line 5"/>
          <p:cNvSpPr/>
          <p:nvPr/>
        </p:nvSpPr>
        <p:spPr>
          <a:xfrm flipH="1" flipV="1">
            <a:off x="4275000" y="2925720"/>
            <a:ext cx="3240" cy="66168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5" name="Line 6"/>
          <p:cNvSpPr/>
          <p:nvPr/>
        </p:nvSpPr>
        <p:spPr>
          <a:xfrm flipH="1">
            <a:off x="4278240" y="3587400"/>
            <a:ext cx="917640" cy="36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6" name="CustomShape 7"/>
          <p:cNvSpPr/>
          <p:nvPr/>
        </p:nvSpPr>
        <p:spPr>
          <a:xfrm>
            <a:off x="368280" y="2619000"/>
            <a:ext cx="3697560" cy="819360"/>
          </a:xfrm>
          <a:prstGeom prst="rect">
            <a:avLst/>
          </a:prstGeom>
          <a:solidFill>
            <a:schemeClr val="accent5">
              <a:lumMod val="60000"/>
              <a:lumOff val="40000"/>
              <a:alpha val="71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Послание Президента РФ Федеральному Собранию РФ 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77" name="CustomShape 8"/>
          <p:cNvSpPr/>
          <p:nvPr/>
        </p:nvSpPr>
        <p:spPr>
          <a:xfrm>
            <a:off x="356760" y="2589120"/>
            <a:ext cx="3710520" cy="858960"/>
          </a:xfrm>
          <a:prstGeom prst="roundRect">
            <a:avLst>
              <a:gd name="adj" fmla="val 16667"/>
            </a:avLst>
          </a:prstGeom>
          <a:noFill/>
          <a:ln w="9360">
            <a:solidFill>
              <a:schemeClr val="accent4">
                <a:lumMod val="75000"/>
              </a:schemeClr>
            </a:solidFill>
            <a:custDash>
              <a:ds d="8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8" name="Line 9"/>
          <p:cNvSpPr/>
          <p:nvPr/>
        </p:nvSpPr>
        <p:spPr>
          <a:xfrm flipV="1">
            <a:off x="4433760" y="2939760"/>
            <a:ext cx="1440" cy="237672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9" name="Line 10"/>
          <p:cNvSpPr/>
          <p:nvPr/>
        </p:nvSpPr>
        <p:spPr>
          <a:xfrm>
            <a:off x="4140000" y="5316480"/>
            <a:ext cx="293760" cy="36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0" name="Line 11"/>
          <p:cNvSpPr/>
          <p:nvPr/>
        </p:nvSpPr>
        <p:spPr>
          <a:xfrm flipH="1" flipV="1">
            <a:off x="4930560" y="2931840"/>
            <a:ext cx="1800" cy="238752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1" name="Line 12"/>
          <p:cNvSpPr/>
          <p:nvPr/>
        </p:nvSpPr>
        <p:spPr>
          <a:xfrm flipH="1">
            <a:off x="4932360" y="5319360"/>
            <a:ext cx="417240" cy="36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2" name="Line 13"/>
          <p:cNvSpPr/>
          <p:nvPr/>
        </p:nvSpPr>
        <p:spPr>
          <a:xfrm flipH="1">
            <a:off x="1917360" y="2708640"/>
            <a:ext cx="5797800" cy="14400"/>
          </a:xfrm>
          <a:prstGeom prst="line">
            <a:avLst/>
          </a:prstGeom>
          <a:ln w="6480">
            <a:solidFill>
              <a:schemeClr val="accent4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3" name="CustomShape 14"/>
          <p:cNvSpPr/>
          <p:nvPr/>
        </p:nvSpPr>
        <p:spPr>
          <a:xfrm>
            <a:off x="5195880" y="2605680"/>
            <a:ext cx="3740400" cy="1113840"/>
          </a:xfrm>
          <a:prstGeom prst="roundRect">
            <a:avLst>
              <a:gd name="adj" fmla="val 16667"/>
            </a:avLst>
          </a:prstGeom>
          <a:noFill/>
          <a:ln w="9360">
            <a:solidFill>
              <a:schemeClr val="accent4">
                <a:lumMod val="50000"/>
              </a:schemeClr>
            </a:solidFill>
            <a:custDash>
              <a:ds d="8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4" name="CustomShape 15"/>
          <p:cNvSpPr/>
          <p:nvPr/>
        </p:nvSpPr>
        <p:spPr>
          <a:xfrm>
            <a:off x="5183280" y="2629800"/>
            <a:ext cx="3730680" cy="1062720"/>
          </a:xfrm>
          <a:prstGeom prst="rect">
            <a:avLst/>
          </a:prstGeom>
          <a:solidFill>
            <a:schemeClr val="accent5">
              <a:lumMod val="60000"/>
              <a:lumOff val="40000"/>
              <a:alpha val="71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направления бюджетной политики  на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год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на плановый период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2027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2028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85" name="CustomShape 16"/>
          <p:cNvSpPr/>
          <p:nvPr/>
        </p:nvSpPr>
        <p:spPr>
          <a:xfrm>
            <a:off x="322920" y="3593160"/>
            <a:ext cx="3731760" cy="1306080"/>
          </a:xfrm>
          <a:prstGeom prst="rect">
            <a:avLst/>
          </a:prstGeom>
          <a:solidFill>
            <a:schemeClr val="accent5">
              <a:lumMod val="60000"/>
              <a:lumOff val="40000"/>
              <a:alpha val="71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Прогноз социально-экономического развития муниципального образования </a:t>
            </a:r>
            <a:r>
              <a:rPr lang="ru-RU" sz="1600" b="0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Славновское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Раздольненского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района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–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2028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годы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86" name="CustomShape 17"/>
          <p:cNvSpPr/>
          <p:nvPr/>
        </p:nvSpPr>
        <p:spPr>
          <a:xfrm>
            <a:off x="317880" y="3557520"/>
            <a:ext cx="3740400" cy="1290240"/>
          </a:xfrm>
          <a:prstGeom prst="roundRect">
            <a:avLst>
              <a:gd name="adj" fmla="val 16667"/>
            </a:avLst>
          </a:prstGeom>
          <a:noFill/>
          <a:ln w="9360">
            <a:solidFill>
              <a:schemeClr val="accent4">
                <a:lumMod val="50000"/>
              </a:schemeClr>
            </a:solidFill>
            <a:custDash>
              <a:ds d="8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7" name="CustomShape 18"/>
          <p:cNvSpPr/>
          <p:nvPr/>
        </p:nvSpPr>
        <p:spPr>
          <a:xfrm>
            <a:off x="572400" y="5059440"/>
            <a:ext cx="8134560" cy="51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360">
            <a:solidFill>
              <a:schemeClr val="accent4">
                <a:lumMod val="50000"/>
              </a:schemeClr>
            </a:solidFill>
            <a:custDash>
              <a:ds d="8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8" name="CustomShape 19"/>
          <p:cNvSpPr/>
          <p:nvPr/>
        </p:nvSpPr>
        <p:spPr>
          <a:xfrm>
            <a:off x="540360" y="5157720"/>
            <a:ext cx="8133840" cy="332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Муниципальные программы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сельского</a:t>
            </a:r>
            <a:r>
              <a:rPr lang="ru-RU" sz="1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поселения до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года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89" name="CustomShape 20"/>
          <p:cNvSpPr/>
          <p:nvPr/>
        </p:nvSpPr>
        <p:spPr>
          <a:xfrm>
            <a:off x="0" y="1030320"/>
            <a:ext cx="9142560" cy="1062720"/>
          </a:xfrm>
          <a:prstGeom prst="rect">
            <a:avLst/>
          </a:prstGeom>
          <a:gradFill>
            <a:gsLst>
              <a:gs pos="0">
                <a:srgbClr val="8FE59F">
                  <a:alpha val="32000"/>
                </a:srgbClr>
              </a:gs>
              <a:gs pos="68000">
                <a:schemeClr val="accent4">
                  <a:lumMod val="40000"/>
                  <a:lumOff val="60000"/>
                  <a:alpha val="44000"/>
                </a:schemeClr>
              </a:gs>
              <a:gs pos="100000">
                <a:schemeClr val="accent4">
                  <a:lumMod val="20000"/>
                  <a:lumOff val="80000"/>
                  <a:alpha val="21000"/>
                </a:schemeClr>
              </a:gs>
            </a:gsLst>
            <a:lin ang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В основу формирования проекта решения 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«О  бюджете муниципального образования </a:t>
            </a:r>
            <a:r>
              <a:rPr lang="ru-RU" sz="16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Славновское </a:t>
            </a: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сельское поселение </a:t>
            </a:r>
            <a:r>
              <a:rPr lang="ru-RU" sz="16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Раздольненского </a:t>
            </a: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района Республики Крым на  </a:t>
            </a:r>
            <a:r>
              <a:rPr lang="ru-RU" sz="16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2026 </a:t>
            </a: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16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2027 </a:t>
            </a: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и </a:t>
            </a:r>
            <a:r>
              <a:rPr lang="ru-RU" sz="1600" b="1" strike="noStrike" spc="-1" dirty="0" smtClean="0">
                <a:solidFill>
                  <a:srgbClr val="073C65"/>
                </a:solidFill>
                <a:latin typeface="Times New Roman"/>
                <a:ea typeface="DejaVu Sans"/>
              </a:rPr>
              <a:t>2028 </a:t>
            </a:r>
            <a:r>
              <a:rPr lang="ru-RU" sz="1600" b="1" strike="noStrike" spc="-1" dirty="0">
                <a:solidFill>
                  <a:srgbClr val="073C65"/>
                </a:solidFill>
                <a:latin typeface="Times New Roman"/>
                <a:ea typeface="DejaVu Sans"/>
              </a:rPr>
              <a:t>годов»  положены: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90" name="CustomShape 21"/>
          <p:cNvSpPr/>
          <p:nvPr/>
        </p:nvSpPr>
        <p:spPr>
          <a:xfrm>
            <a:off x="251640" y="5694480"/>
            <a:ext cx="8588880" cy="1062720"/>
          </a:xfrm>
          <a:prstGeom prst="rect">
            <a:avLst/>
          </a:prstGeom>
          <a:gradFill>
            <a:gsLst>
              <a:gs pos="0">
                <a:srgbClr val="8FE59F">
                  <a:alpha val="32000"/>
                </a:srgbClr>
              </a:gs>
              <a:gs pos="68000">
                <a:schemeClr val="accent4">
                  <a:lumMod val="40000"/>
                  <a:lumOff val="60000"/>
                  <a:alpha val="44000"/>
                </a:schemeClr>
              </a:gs>
              <a:gs pos="100000">
                <a:schemeClr val="accent4">
                  <a:lumMod val="20000"/>
                  <a:lumOff val="80000"/>
                  <a:alpha val="21000"/>
                </a:schemeClr>
              </a:gs>
            </a:gsLst>
            <a:lin ang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Приоритетными направлениями бюджета на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2026-2028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годы остаются  проведение бюджетной политики, на увеличение доходной части бюджета, сбалансированности бюджета, мероприятий направленных на решение неотложных задач экономического и социального развития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Славновского сельского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поселения.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91" name="CustomShape 22"/>
          <p:cNvSpPr/>
          <p:nvPr/>
        </p:nvSpPr>
        <p:spPr>
          <a:xfrm>
            <a:off x="5168520" y="3877920"/>
            <a:ext cx="3765600" cy="864720"/>
          </a:xfrm>
          <a:prstGeom prst="roundRect">
            <a:avLst>
              <a:gd name="adj" fmla="val 16667"/>
            </a:avLst>
          </a:prstGeom>
          <a:noFill/>
          <a:ln w="9360">
            <a:solidFill>
              <a:schemeClr val="accent4">
                <a:lumMod val="50000"/>
              </a:schemeClr>
            </a:solidFill>
            <a:custDash>
              <a:ds d="8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2" name="CustomShape 23"/>
          <p:cNvSpPr/>
          <p:nvPr/>
        </p:nvSpPr>
        <p:spPr>
          <a:xfrm>
            <a:off x="5195880" y="3888720"/>
            <a:ext cx="3738240" cy="819360"/>
          </a:xfrm>
          <a:prstGeom prst="rect">
            <a:avLst/>
          </a:prstGeom>
          <a:solidFill>
            <a:schemeClr val="accent5">
              <a:lumMod val="60000"/>
              <a:lumOff val="40000"/>
              <a:alpha val="71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направления налоговой политики на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2026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 и на плановый период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2027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2028 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годов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93" name="Line 24"/>
          <p:cNvSpPr/>
          <p:nvPr/>
        </p:nvSpPr>
        <p:spPr>
          <a:xfrm flipV="1">
            <a:off x="4638600" y="2925720"/>
            <a:ext cx="1440" cy="47304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4" name="Line 25"/>
          <p:cNvSpPr/>
          <p:nvPr/>
        </p:nvSpPr>
        <p:spPr>
          <a:xfrm>
            <a:off x="4106520" y="3398760"/>
            <a:ext cx="532080" cy="36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5" name="Line 26"/>
          <p:cNvSpPr/>
          <p:nvPr/>
        </p:nvSpPr>
        <p:spPr>
          <a:xfrm flipH="1" flipV="1">
            <a:off x="4779720" y="2941560"/>
            <a:ext cx="1800" cy="162540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6" name="Line 27"/>
          <p:cNvSpPr/>
          <p:nvPr/>
        </p:nvSpPr>
        <p:spPr>
          <a:xfrm flipH="1">
            <a:off x="4781520" y="4566960"/>
            <a:ext cx="401400" cy="360"/>
          </a:xfrm>
          <a:prstGeom prst="line">
            <a:avLst/>
          </a:prstGeom>
          <a:ln w="6480">
            <a:solidFill>
              <a:schemeClr val="accent5">
                <a:lumMod val="75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7" name="Line 28"/>
          <p:cNvSpPr/>
          <p:nvPr/>
        </p:nvSpPr>
        <p:spPr>
          <a:xfrm flipV="1">
            <a:off x="4527360" y="2946240"/>
            <a:ext cx="1440" cy="134604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Line 29"/>
          <p:cNvSpPr/>
          <p:nvPr/>
        </p:nvSpPr>
        <p:spPr>
          <a:xfrm>
            <a:off x="4147920" y="4292280"/>
            <a:ext cx="379440" cy="360"/>
          </a:xfrm>
          <a:prstGeom prst="line">
            <a:avLst/>
          </a:prstGeom>
          <a:ln w="6480">
            <a:solidFill>
              <a:schemeClr val="bg2">
                <a:lumMod val="50000"/>
              </a:schemeClr>
            </a:solidFill>
            <a:custDash>
              <a:ds d="100000" sp="1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3204000" y="692640"/>
            <a:ext cx="18324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0" name="Скругленный прямоугольник 3"/>
          <p:cNvPicPr/>
          <p:nvPr/>
        </p:nvPicPr>
        <p:blipFill>
          <a:blip r:embed="rId2" cstate="print"/>
          <a:stretch/>
        </p:blipFill>
        <p:spPr>
          <a:xfrm>
            <a:off x="202320" y="0"/>
            <a:ext cx="8687880" cy="1060560"/>
          </a:xfrm>
          <a:prstGeom prst="rect">
            <a:avLst/>
          </a:prstGeom>
          <a:ln w="9360">
            <a:noFill/>
          </a:ln>
        </p:spPr>
      </p:pic>
      <p:sp>
        <p:nvSpPr>
          <p:cNvPr id="401" name="CustomShape 2"/>
          <p:cNvSpPr/>
          <p:nvPr/>
        </p:nvSpPr>
        <p:spPr>
          <a:xfrm>
            <a:off x="298800" y="260280"/>
            <a:ext cx="8346240" cy="615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133200" algn="ctr">
              <a:lnSpc>
                <a:spcPct val="100000"/>
              </a:lnSpc>
              <a:spcAft>
                <a:spcPts val="1287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Бюджетный процесс</a:t>
            </a:r>
            <a:endParaRPr lang="ru-RU" sz="2400" b="0" strike="noStrike" spc="-1">
              <a:latin typeface="Arial"/>
            </a:endParaRPr>
          </a:p>
          <a:p>
            <a:pPr marL="133200" algn="r">
              <a:lnSpc>
                <a:spcPct val="100000"/>
              </a:lnSpc>
              <a:spcAft>
                <a:spcPts val="1287"/>
              </a:spcAft>
            </a:pPr>
            <a:endParaRPr lang="ru-RU" sz="2400" b="0" strike="noStrike" spc="-1">
              <a:latin typeface="Arial"/>
            </a:endParaRPr>
          </a:p>
        </p:txBody>
      </p:sp>
      <p:sp>
        <p:nvSpPr>
          <p:cNvPr id="402" name="CustomShape 3"/>
          <p:cNvSpPr/>
          <p:nvPr/>
        </p:nvSpPr>
        <p:spPr>
          <a:xfrm>
            <a:off x="351360" y="1069200"/>
            <a:ext cx="8563320" cy="91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Представляет собой деятельность по составлению проекта бюджета, его рассмотрению, утверждению, исполнению, составлению отчета об исполнении и его утверждению.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03" name="CustomShape 4"/>
          <p:cNvSpPr/>
          <p:nvPr/>
        </p:nvSpPr>
        <p:spPr>
          <a:xfrm>
            <a:off x="4506120" y="3650400"/>
            <a:ext cx="193320" cy="869040"/>
          </a:xfrm>
          <a:custGeom>
            <a:avLst/>
            <a:gdLst/>
            <a:ahLst/>
            <a:cxnLst/>
            <a:rect l="l" t="t" r="r" b="b"/>
            <a:pathLst>
              <a:path w="194882" h="870586">
                <a:moveTo>
                  <a:pt x="194882" y="0"/>
                </a:moveTo>
                <a:lnTo>
                  <a:pt x="194882" y="870586"/>
                </a:lnTo>
                <a:lnTo>
                  <a:pt x="0" y="870586"/>
                </a:lnTo>
              </a:path>
            </a:pathLst>
          </a:custGeom>
          <a:noFill/>
          <a:ln>
            <a:solidFill>
              <a:schemeClr val="accent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4" name="CustomShape 5"/>
          <p:cNvSpPr/>
          <p:nvPr/>
        </p:nvSpPr>
        <p:spPr>
          <a:xfrm>
            <a:off x="4700880" y="3650400"/>
            <a:ext cx="2723760" cy="1788480"/>
          </a:xfrm>
          <a:custGeom>
            <a:avLst/>
            <a:gdLst/>
            <a:ahLst/>
            <a:cxnLst/>
            <a:rect l="l" t="t" r="r" b="b"/>
            <a:pathLst>
              <a:path w="2725258" h="1789938">
                <a:moveTo>
                  <a:pt x="0" y="0"/>
                </a:moveTo>
                <a:lnTo>
                  <a:pt x="0" y="1580085"/>
                </a:lnTo>
                <a:lnTo>
                  <a:pt x="2725258" y="1580085"/>
                </a:lnTo>
                <a:lnTo>
                  <a:pt x="2725258" y="1789938"/>
                </a:lnTo>
              </a:path>
            </a:pathLst>
          </a:custGeom>
          <a:noFill/>
          <a:ln>
            <a:solidFill>
              <a:schemeClr val="accent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5" name="CustomShape 6"/>
          <p:cNvSpPr/>
          <p:nvPr/>
        </p:nvSpPr>
        <p:spPr>
          <a:xfrm>
            <a:off x="4565520" y="3650400"/>
            <a:ext cx="90000" cy="1788480"/>
          </a:xfrm>
          <a:custGeom>
            <a:avLst/>
            <a:gdLst/>
            <a:ahLst/>
            <a:cxnLst/>
            <a:rect l="l" t="t" r="r" b="b"/>
            <a:pathLst>
              <a:path w="89676" h="1789938">
                <a:moveTo>
                  <a:pt x="135396" y="0"/>
                </a:moveTo>
                <a:lnTo>
                  <a:pt x="135396" y="1580085"/>
                </a:lnTo>
                <a:lnTo>
                  <a:pt x="45720" y="1580085"/>
                </a:lnTo>
                <a:lnTo>
                  <a:pt x="45720" y="1789938"/>
                </a:lnTo>
              </a:path>
            </a:pathLst>
          </a:custGeom>
          <a:noFill/>
          <a:ln>
            <a:solidFill>
              <a:schemeClr val="accent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CustomShape 7"/>
          <p:cNvSpPr/>
          <p:nvPr/>
        </p:nvSpPr>
        <p:spPr>
          <a:xfrm>
            <a:off x="1901160" y="3650400"/>
            <a:ext cx="2798640" cy="1788480"/>
          </a:xfrm>
          <a:custGeom>
            <a:avLst/>
            <a:gdLst/>
            <a:ahLst/>
            <a:cxnLst/>
            <a:rect l="l" t="t" r="r" b="b"/>
            <a:pathLst>
              <a:path w="2799965" h="1789938">
                <a:moveTo>
                  <a:pt x="2799965" y="0"/>
                </a:moveTo>
                <a:lnTo>
                  <a:pt x="2799965" y="1580085"/>
                </a:lnTo>
                <a:lnTo>
                  <a:pt x="0" y="1580085"/>
                </a:lnTo>
                <a:lnTo>
                  <a:pt x="0" y="1789938"/>
                </a:lnTo>
              </a:path>
            </a:pathLst>
          </a:custGeom>
          <a:noFill/>
          <a:ln>
            <a:solidFill>
              <a:schemeClr val="accent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7" name="CustomShape 8"/>
          <p:cNvSpPr/>
          <p:nvPr/>
        </p:nvSpPr>
        <p:spPr>
          <a:xfrm>
            <a:off x="3701880" y="2843280"/>
            <a:ext cx="1997280" cy="80604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" tIns="9000" rIns="9000" bIns="90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Составление проекта бюджета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08" name="CustomShape 9"/>
          <p:cNvSpPr/>
          <p:nvPr/>
        </p:nvSpPr>
        <p:spPr>
          <a:xfrm>
            <a:off x="901800" y="5440320"/>
            <a:ext cx="1997280" cy="99792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" tIns="9000" rIns="9000" bIns="90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Исполнение бюджета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09" name="CustomShape 10"/>
          <p:cNvSpPr/>
          <p:nvPr/>
        </p:nvSpPr>
        <p:spPr>
          <a:xfrm>
            <a:off x="3319920" y="5440320"/>
            <a:ext cx="2581200" cy="99792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" tIns="9000" rIns="9000" bIns="90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4. Составление, внешняя проверка, рассмотрение и утверждение бюджетной отчетности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10" name="CustomShape 11"/>
          <p:cNvSpPr/>
          <p:nvPr/>
        </p:nvSpPr>
        <p:spPr>
          <a:xfrm>
            <a:off x="6322320" y="5440320"/>
            <a:ext cx="2206440" cy="99792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" tIns="9000" rIns="9000" bIns="90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 Осуществление муниципального финансового контроля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11" name="CustomShape 12"/>
          <p:cNvSpPr/>
          <p:nvPr/>
        </p:nvSpPr>
        <p:spPr>
          <a:xfrm>
            <a:off x="2507400" y="4174920"/>
            <a:ext cx="1997280" cy="69120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" tIns="9000" rIns="9000" bIns="9000" anchor="ctr"/>
          <a:lstStyle/>
          <a:p>
            <a:pPr algn="ctr">
              <a:lnSpc>
                <a:spcPct val="90000"/>
              </a:lnSpc>
              <a:spcAft>
                <a:spcPts val="490"/>
              </a:spcAft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Рассмотрение и утверждение бюджета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412" name="Скругленный прямоугольник 3"/>
          <p:cNvPicPr/>
          <p:nvPr/>
        </p:nvPicPr>
        <p:blipFill>
          <a:blip r:embed="rId2" cstate="print"/>
          <a:stretch/>
        </p:blipFill>
        <p:spPr>
          <a:xfrm>
            <a:off x="1979640" y="2094480"/>
            <a:ext cx="5399280" cy="723240"/>
          </a:xfrm>
          <a:prstGeom prst="rect">
            <a:avLst/>
          </a:prstGeom>
          <a:ln w="9360">
            <a:noFill/>
          </a:ln>
        </p:spPr>
      </p:pic>
      <p:sp>
        <p:nvSpPr>
          <p:cNvPr id="413" name="CustomShape 13"/>
          <p:cNvSpPr/>
          <p:nvPr/>
        </p:nvSpPr>
        <p:spPr>
          <a:xfrm>
            <a:off x="2039760" y="2271960"/>
            <a:ext cx="5186520" cy="41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133200" algn="ctr">
              <a:lnSpc>
                <a:spcPct val="100000"/>
              </a:lnSpc>
              <a:spcAft>
                <a:spcPts val="1287"/>
              </a:spcAft>
            </a:pPr>
            <a:endParaRPr lang="ru-RU" sz="1800" b="0" strike="noStrike" spc="-1">
              <a:latin typeface="Arial"/>
            </a:endParaRPr>
          </a:p>
          <a:p>
            <a:pPr marL="133200" algn="ctr">
              <a:lnSpc>
                <a:spcPct val="100000"/>
              </a:lnSpc>
              <a:spcAft>
                <a:spcPts val="1287"/>
              </a:spcAft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Основные этапы бюджетного процесса</a:t>
            </a:r>
            <a:endParaRPr lang="ru-RU" sz="2000" b="0" strike="noStrike" spc="-1">
              <a:latin typeface="Arial"/>
            </a:endParaRPr>
          </a:p>
          <a:p>
            <a:pPr marL="133200" algn="r">
              <a:lnSpc>
                <a:spcPct val="100000"/>
              </a:lnSpc>
              <a:spcAft>
                <a:spcPts val="1287"/>
              </a:spcAft>
            </a:pP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2047320" y="4773600"/>
            <a:ext cx="5453280" cy="10980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gradFill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/>
          </a:gra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15" name="Picture 4"/>
          <p:cNvPicPr/>
          <p:nvPr/>
        </p:nvPicPr>
        <p:blipFill>
          <a:blip r:embed="rId2" cstate="print"/>
          <a:stretch/>
        </p:blipFill>
        <p:spPr>
          <a:xfrm>
            <a:off x="713880" y="287280"/>
            <a:ext cx="8120160" cy="580680"/>
          </a:xfrm>
          <a:prstGeom prst="rect">
            <a:avLst/>
          </a:prstGeom>
          <a:ln>
            <a:noFill/>
          </a:ln>
        </p:spPr>
      </p:pic>
      <p:pic>
        <p:nvPicPr>
          <p:cNvPr id="416" name="Picture 5"/>
          <p:cNvPicPr/>
          <p:nvPr/>
        </p:nvPicPr>
        <p:blipFill>
          <a:blip r:embed="rId3" cstate="print"/>
          <a:stretch/>
        </p:blipFill>
        <p:spPr>
          <a:xfrm>
            <a:off x="3588120" y="713880"/>
            <a:ext cx="2244960" cy="580680"/>
          </a:xfrm>
          <a:prstGeom prst="rect">
            <a:avLst/>
          </a:prstGeom>
          <a:ln>
            <a:noFill/>
          </a:ln>
        </p:spPr>
      </p:pic>
      <p:pic>
        <p:nvPicPr>
          <p:cNvPr id="417" name="Picture 6"/>
          <p:cNvPicPr/>
          <p:nvPr/>
        </p:nvPicPr>
        <p:blipFill>
          <a:blip r:embed="rId4" cstate="print"/>
          <a:stretch/>
        </p:blipFill>
        <p:spPr>
          <a:xfrm>
            <a:off x="1749960" y="2475720"/>
            <a:ext cx="5872680" cy="552240"/>
          </a:xfrm>
          <a:prstGeom prst="rect">
            <a:avLst/>
          </a:prstGeom>
          <a:ln>
            <a:noFill/>
          </a:ln>
        </p:spPr>
      </p:pic>
      <p:pic>
        <p:nvPicPr>
          <p:cNvPr id="418" name="Picture 7"/>
          <p:cNvPicPr/>
          <p:nvPr/>
        </p:nvPicPr>
        <p:blipFill>
          <a:blip r:embed="rId5" cstate="print"/>
          <a:stretch/>
        </p:blipFill>
        <p:spPr>
          <a:xfrm>
            <a:off x="1778040" y="1310040"/>
            <a:ext cx="5877720" cy="1191960"/>
          </a:xfrm>
          <a:prstGeom prst="rect">
            <a:avLst/>
          </a:prstGeom>
          <a:ln>
            <a:noFill/>
          </a:ln>
        </p:spPr>
      </p:pic>
      <p:pic>
        <p:nvPicPr>
          <p:cNvPr id="419" name="Picture 8"/>
          <p:cNvPicPr/>
          <p:nvPr/>
        </p:nvPicPr>
        <p:blipFill>
          <a:blip r:embed="rId6" cstate="print"/>
          <a:stretch/>
        </p:blipFill>
        <p:spPr>
          <a:xfrm>
            <a:off x="1873800" y="2937240"/>
            <a:ext cx="2531160" cy="1731240"/>
          </a:xfrm>
          <a:prstGeom prst="rect">
            <a:avLst/>
          </a:prstGeom>
          <a:ln>
            <a:noFill/>
          </a:ln>
        </p:spPr>
      </p:pic>
      <p:pic>
        <p:nvPicPr>
          <p:cNvPr id="420" name="Picture 9"/>
          <p:cNvPicPr/>
          <p:nvPr/>
        </p:nvPicPr>
        <p:blipFill>
          <a:blip r:embed="rId7" cstate="print"/>
          <a:stretch/>
        </p:blipFill>
        <p:spPr>
          <a:xfrm>
            <a:off x="4950000" y="2918880"/>
            <a:ext cx="2626920" cy="1790640"/>
          </a:xfrm>
          <a:prstGeom prst="rect">
            <a:avLst/>
          </a:prstGeom>
          <a:ln>
            <a:noFill/>
          </a:ln>
        </p:spPr>
      </p:pic>
      <p:sp>
        <p:nvSpPr>
          <p:cNvPr id="421" name="CustomShape 2"/>
          <p:cNvSpPr/>
          <p:nvPr/>
        </p:nvSpPr>
        <p:spPr>
          <a:xfrm>
            <a:off x="2481480" y="4773600"/>
            <a:ext cx="4410360" cy="5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                     ГРАЖДАНИН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как получатель социальных гарантий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22" name="CustomShape 3"/>
          <p:cNvSpPr/>
          <p:nvPr/>
        </p:nvSpPr>
        <p:spPr>
          <a:xfrm>
            <a:off x="467280" y="5873040"/>
            <a:ext cx="8438760" cy="5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Получает социальные гарантии – расходная часть бюджета (образование, культура, социальные выплаты и другие направления социальных гарантий населению)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23" name="CustomShape 4"/>
          <p:cNvSpPr/>
          <p:nvPr/>
        </p:nvSpPr>
        <p:spPr>
          <a:xfrm>
            <a:off x="2483640" y="1628640"/>
            <a:ext cx="432648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ГРАЖДАНИН</a:t>
            </a: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как налогоплательщик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24" name="CustomShape 5"/>
          <p:cNvSpPr/>
          <p:nvPr/>
        </p:nvSpPr>
        <p:spPr>
          <a:xfrm>
            <a:off x="2014560" y="2567880"/>
            <a:ext cx="56055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Помогает </a:t>
            </a: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формировать</a:t>
            </a:r>
            <a:r>
              <a:rPr lang="ru-RU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доходную часть бюджета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4144</TotalTime>
  <Words>1565</Words>
  <Application>Microsoft Office PowerPoint</Application>
  <PresentationFormat>Экран (4:3)</PresentationFormat>
  <Paragraphs>341</Paragraphs>
  <Slides>24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Добровольская</cp:lastModifiedBy>
  <cp:revision>406</cp:revision>
  <cp:lastPrinted>2014-05-13T11:35:02Z</cp:lastPrinted>
  <dcterms:created xsi:type="dcterms:W3CDTF">2014-05-12T16:47:43Z</dcterms:created>
  <dcterms:modified xsi:type="dcterms:W3CDTF">2026-05-08T10:45:37Z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2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